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48" r:id="rId5"/>
  </p:sldMasterIdLst>
  <p:notesMasterIdLst>
    <p:notesMasterId r:id="rId22"/>
  </p:notesMasterIdLst>
  <p:handoutMasterIdLst>
    <p:handoutMasterId r:id="rId23"/>
  </p:handoutMasterIdLst>
  <p:sldIdLst>
    <p:sldId id="256"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69" r:id="rId20"/>
    <p:sldId id="262" r:id="rId2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05F8B9-1439-447F-8BAE-36F3A125F3C9}">
          <p14:sldIdLst>
            <p14:sldId id="256"/>
            <p14:sldId id="274"/>
            <p14:sldId id="275"/>
            <p14:sldId id="276"/>
            <p14:sldId id="277"/>
            <p14:sldId id="278"/>
            <p14:sldId id="279"/>
            <p14:sldId id="280"/>
            <p14:sldId id="281"/>
            <p14:sldId id="282"/>
            <p14:sldId id="283"/>
            <p14:sldId id="284"/>
            <p14:sldId id="285"/>
            <p14:sldId id="286"/>
          </p14:sldIdLst>
        </p14:section>
        <p14:section name="Untitled Section" id="{0A43DEB0-2DE0-4675-B87F-CE6B23BEDF03}">
          <p14:sldIdLst>
            <p14:sldId id="269"/>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39D"/>
    <a:srgbClr val="69B39D"/>
    <a:srgbClr val="D0E3EA"/>
    <a:srgbClr val="C65279"/>
    <a:srgbClr val="B13A62"/>
    <a:srgbClr val="4BACC6"/>
    <a:srgbClr val="60E146"/>
    <a:srgbClr val="5D8F40"/>
    <a:srgbClr val="60449B"/>
    <a:srgbClr val="1E3F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D8A8B-AC9F-4E42-B67F-CE7180EF85BB}" v="15" dt="2023-01-05T17:54:19.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65" autoAdjust="0"/>
  </p:normalViewPr>
  <p:slideViewPr>
    <p:cSldViewPr snapToGrid="0">
      <p:cViewPr varScale="1">
        <p:scale>
          <a:sx n="55" d="100"/>
          <a:sy n="55" d="100"/>
        </p:scale>
        <p:origin x="171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Prescot" userId="e6b975fd-046a-421f-9425-f8a7e787a584" providerId="ADAL" clId="{6E8D8A8B-AC9F-4E42-B67F-CE7180EF85BB}"/>
    <pc:docChg chg="undo custSel modSld">
      <pc:chgData name="Alex Prescot" userId="e6b975fd-046a-421f-9425-f8a7e787a584" providerId="ADAL" clId="{6E8D8A8B-AC9F-4E42-B67F-CE7180EF85BB}" dt="2023-01-05T17:54:33.532" v="31" actId="171"/>
      <pc:docMkLst>
        <pc:docMk/>
      </pc:docMkLst>
      <pc:sldChg chg="modSp modNotesTx">
        <pc:chgData name="Alex Prescot" userId="e6b975fd-046a-421f-9425-f8a7e787a584" providerId="ADAL" clId="{6E8D8A8B-AC9F-4E42-B67F-CE7180EF85BB}" dt="2023-01-05T17:01:40.228" v="9" actId="14826"/>
        <pc:sldMkLst>
          <pc:docMk/>
          <pc:sldMk cId="2358621578" sldId="275"/>
        </pc:sldMkLst>
        <pc:picChg chg="mod">
          <ac:chgData name="Alex Prescot" userId="e6b975fd-046a-421f-9425-f8a7e787a584" providerId="ADAL" clId="{6E8D8A8B-AC9F-4E42-B67F-CE7180EF85BB}" dt="2023-01-05T17:00:46.232" v="7" actId="14826"/>
          <ac:picMkLst>
            <pc:docMk/>
            <pc:sldMk cId="2358621578" sldId="275"/>
            <ac:picMk id="4" creationId="{8687D643-AA9C-808A-4239-FE4ED85F5227}"/>
          </ac:picMkLst>
        </pc:picChg>
        <pc:picChg chg="mod">
          <ac:chgData name="Alex Prescot" userId="e6b975fd-046a-421f-9425-f8a7e787a584" providerId="ADAL" clId="{6E8D8A8B-AC9F-4E42-B67F-CE7180EF85BB}" dt="2023-01-05T17:01:40.228" v="9" actId="14826"/>
          <ac:picMkLst>
            <pc:docMk/>
            <pc:sldMk cId="2358621578" sldId="275"/>
            <ac:picMk id="8" creationId="{640E9DF6-5EF3-22B6-E68D-2791A779BAC4}"/>
          </ac:picMkLst>
        </pc:picChg>
      </pc:sldChg>
      <pc:sldChg chg="modSp">
        <pc:chgData name="Alex Prescot" userId="e6b975fd-046a-421f-9425-f8a7e787a584" providerId="ADAL" clId="{6E8D8A8B-AC9F-4E42-B67F-CE7180EF85BB}" dt="2023-01-05T17:20:02.060" v="13" actId="14826"/>
        <pc:sldMkLst>
          <pc:docMk/>
          <pc:sldMk cId="3645656248" sldId="276"/>
        </pc:sldMkLst>
        <pc:picChg chg="mod">
          <ac:chgData name="Alex Prescot" userId="e6b975fd-046a-421f-9425-f8a7e787a584" providerId="ADAL" clId="{6E8D8A8B-AC9F-4E42-B67F-CE7180EF85BB}" dt="2023-01-05T17:19:07.486" v="10" actId="14826"/>
          <ac:picMkLst>
            <pc:docMk/>
            <pc:sldMk cId="3645656248" sldId="276"/>
            <ac:picMk id="3" creationId="{D6E1D08F-AE8A-9BFA-24DC-8D96364863A9}"/>
          </ac:picMkLst>
        </pc:picChg>
        <pc:picChg chg="mod">
          <ac:chgData name="Alex Prescot" userId="e6b975fd-046a-421f-9425-f8a7e787a584" providerId="ADAL" clId="{6E8D8A8B-AC9F-4E42-B67F-CE7180EF85BB}" dt="2023-01-05T17:20:02.060" v="13" actId="14826"/>
          <ac:picMkLst>
            <pc:docMk/>
            <pc:sldMk cId="3645656248" sldId="276"/>
            <ac:picMk id="10" creationId="{FCC4186A-596F-C01B-D15D-81690570975A}"/>
          </ac:picMkLst>
        </pc:picChg>
      </pc:sldChg>
      <pc:sldChg chg="modSp">
        <pc:chgData name="Alex Prescot" userId="e6b975fd-046a-421f-9425-f8a7e787a584" providerId="ADAL" clId="{6E8D8A8B-AC9F-4E42-B67F-CE7180EF85BB}" dt="2023-01-05T17:53:25.588" v="17" actId="14826"/>
        <pc:sldMkLst>
          <pc:docMk/>
          <pc:sldMk cId="3751071832" sldId="277"/>
        </pc:sldMkLst>
        <pc:picChg chg="mod">
          <ac:chgData name="Alex Prescot" userId="e6b975fd-046a-421f-9425-f8a7e787a584" providerId="ADAL" clId="{6E8D8A8B-AC9F-4E42-B67F-CE7180EF85BB}" dt="2023-01-05T17:52:35.551" v="14" actId="14826"/>
          <ac:picMkLst>
            <pc:docMk/>
            <pc:sldMk cId="3751071832" sldId="277"/>
            <ac:picMk id="3" creationId="{F2F9FED4-0D4D-6941-638F-8AD124596447}"/>
          </ac:picMkLst>
        </pc:picChg>
        <pc:picChg chg="mod">
          <ac:chgData name="Alex Prescot" userId="e6b975fd-046a-421f-9425-f8a7e787a584" providerId="ADAL" clId="{6E8D8A8B-AC9F-4E42-B67F-CE7180EF85BB}" dt="2023-01-05T17:53:25.588" v="17" actId="14826"/>
          <ac:picMkLst>
            <pc:docMk/>
            <pc:sldMk cId="3751071832" sldId="277"/>
            <ac:picMk id="5" creationId="{8F714E8B-F7C9-8CB2-922C-50DBAF1D2A9E}"/>
          </ac:picMkLst>
        </pc:picChg>
      </pc:sldChg>
      <pc:sldChg chg="addSp modSp mod">
        <pc:chgData name="Alex Prescot" userId="e6b975fd-046a-421f-9425-f8a7e787a584" providerId="ADAL" clId="{6E8D8A8B-AC9F-4E42-B67F-CE7180EF85BB}" dt="2023-01-05T17:54:33.532" v="31" actId="171"/>
        <pc:sldMkLst>
          <pc:docMk/>
          <pc:sldMk cId="1268877872" sldId="278"/>
        </pc:sldMkLst>
        <pc:spChg chg="add mod">
          <ac:chgData name="Alex Prescot" userId="e6b975fd-046a-421f-9425-f8a7e787a584" providerId="ADAL" clId="{6E8D8A8B-AC9F-4E42-B67F-CE7180EF85BB}" dt="2023-01-05T17:54:10.147" v="22" actId="1076"/>
          <ac:spMkLst>
            <pc:docMk/>
            <pc:sldMk cId="1268877872" sldId="278"/>
            <ac:spMk id="2" creationId="{FD0B5909-AFAA-D00D-8781-C83CE1C8764F}"/>
          </ac:spMkLst>
        </pc:spChg>
        <pc:picChg chg="add mod ord">
          <ac:chgData name="Alex Prescot" userId="e6b975fd-046a-421f-9425-f8a7e787a584" providerId="ADAL" clId="{6E8D8A8B-AC9F-4E42-B67F-CE7180EF85BB}" dt="2023-01-05T17:54:33.532" v="31" actId="171"/>
          <ac:picMkLst>
            <pc:docMk/>
            <pc:sldMk cId="1268877872" sldId="278"/>
            <ac:picMk id="4" creationId="{845F7278-5F7C-45B3-B0F6-37C37CBA83E4}"/>
          </ac:picMkLst>
        </pc:picChg>
        <pc:picChg chg="ord">
          <ac:chgData name="Alex Prescot" userId="e6b975fd-046a-421f-9425-f8a7e787a584" providerId="ADAL" clId="{6E8D8A8B-AC9F-4E42-B67F-CE7180EF85BB}" dt="2023-01-05T17:54:28.629" v="29" actId="167"/>
          <ac:picMkLst>
            <pc:docMk/>
            <pc:sldMk cId="1268877872" sldId="278"/>
            <ac:picMk id="7" creationId="{C1972211-FBA9-54E1-4452-2B3500D76F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258A6B1-C581-B044-A42D-17C7CE29E197}" type="datetimeFigureOut">
              <a:rPr lang="en-US" smtClean="0"/>
              <a:t>1/9/2023</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7F7DBA8-F991-AF4C-824A-DC11EB197C86}" type="slidenum">
              <a:rPr lang="en-US" smtClean="0"/>
              <a:t>‹#›</a:t>
            </a:fld>
            <a:endParaRPr lang="en-US"/>
          </a:p>
        </p:txBody>
      </p:sp>
    </p:spTree>
    <p:extLst>
      <p:ext uri="{BB962C8B-B14F-4D97-AF65-F5344CB8AC3E}">
        <p14:creationId xmlns:p14="http://schemas.microsoft.com/office/powerpoint/2010/main" val="2941695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F269235-1B5E-5E4E-B623-0C03F620B4D3}" type="datetimeFigureOut">
              <a:rPr lang="en-US" smtClean="0"/>
              <a:t>1/9/2023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253D662-B3E2-FB44-A869-B28624E51AD6}" type="slidenum">
              <a:rPr lang="en-US" smtClean="0"/>
              <a:t>‹#›</a:t>
            </a:fld>
            <a:endParaRPr lang="en-US"/>
          </a:p>
        </p:txBody>
      </p:sp>
    </p:spTree>
    <p:extLst>
      <p:ext uri="{BB962C8B-B14F-4D97-AF65-F5344CB8AC3E}">
        <p14:creationId xmlns:p14="http://schemas.microsoft.com/office/powerpoint/2010/main" val="4124451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https://youtu.be/3iKHr-JnWYA</a:t>
            </a:r>
          </a:p>
          <a:p>
            <a:endParaRPr lang="en-GB" dirty="0"/>
          </a:p>
          <a:p>
            <a:r>
              <a:rPr lang="cy-GB" noProof="0" dirty="0"/>
              <a:t>Gwnewch ffasiwn yn gylchol</a:t>
            </a:r>
          </a:p>
        </p:txBody>
      </p:sp>
      <p:sp>
        <p:nvSpPr>
          <p:cNvPr id="4" name="Slide Number Placeholder 3"/>
          <p:cNvSpPr>
            <a:spLocks noGrp="1"/>
          </p:cNvSpPr>
          <p:nvPr>
            <p:ph type="sldNum" sz="quarter" idx="5"/>
          </p:nvPr>
        </p:nvSpPr>
        <p:spPr/>
        <p:txBody>
          <a:bodyPr/>
          <a:lstStyle/>
          <a:p>
            <a:fld id="{B253D662-B3E2-FB44-A869-B28624E51AD6}" type="slidenum">
              <a:rPr lang="en-US" smtClean="0"/>
              <a:t>2</a:t>
            </a:fld>
            <a:endParaRPr lang="en-US"/>
          </a:p>
        </p:txBody>
      </p:sp>
    </p:spTree>
    <p:extLst>
      <p:ext uri="{BB962C8B-B14F-4D97-AF65-F5344CB8AC3E}">
        <p14:creationId xmlns:p14="http://schemas.microsoft.com/office/powerpoint/2010/main" val="276156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Https://repaircafewales.org/</a:t>
            </a:r>
          </a:p>
          <a:p>
            <a:endParaRPr lang="en-GB" dirty="0"/>
          </a:p>
          <a:p>
            <a:r>
              <a:rPr lang="cy-GB" noProof="0" dirty="0"/>
              <a:t>Sefydliad gyda siopau dros dro ar draws Cymru yw Caffi Trwsio Cymru. Rydych chi’n gallu mynd â llawer o wahanol fathau o eitemau gan gynnwys dillad i’r siopau hyn i gael eu hatgyweirio’n rhad ac am ddim gan wirfoddolwyr. Mae’n arbed eitemau rhag cael eu taflu i ffwrdd a chyrraedd safleoedd tirlenwi yn y pendraw. Yn ei dro mae’n atal pobl rhag gorfod prynu eitemau newydd.</a:t>
            </a:r>
          </a:p>
          <a:p>
            <a:r>
              <a:rPr lang="cy-GB" noProof="0" dirty="0"/>
              <a:t>Mae gweithdai yn cael eu cynnal i helpu i ddysgu sgiliau atgyweirio i bobl eraill. Gall fod yn feiciau, eitemau trydanol, teganau, dodrefn ac wrth gwrs tecstilau, dillad ymhlith pethau eraill</a:t>
            </a:r>
            <a:r>
              <a:rPr lang="en-GB" dirty="0"/>
              <a:t>.  </a:t>
            </a:r>
          </a:p>
        </p:txBody>
      </p:sp>
      <p:sp>
        <p:nvSpPr>
          <p:cNvPr id="4" name="Slide Number Placeholder 3"/>
          <p:cNvSpPr>
            <a:spLocks noGrp="1"/>
          </p:cNvSpPr>
          <p:nvPr>
            <p:ph type="sldNum" sz="quarter" idx="5"/>
          </p:nvPr>
        </p:nvSpPr>
        <p:spPr/>
        <p:txBody>
          <a:bodyPr/>
          <a:lstStyle/>
          <a:p>
            <a:fld id="{DED778F3-F108-4021-A5C1-03724C98712A}" type="slidenum">
              <a:rPr lang="en-GB" smtClean="0"/>
              <a:t>11</a:t>
            </a:fld>
            <a:endParaRPr lang="en-GB"/>
          </a:p>
        </p:txBody>
      </p:sp>
    </p:spTree>
    <p:extLst>
      <p:ext uri="{BB962C8B-B14F-4D97-AF65-F5344CB8AC3E}">
        <p14:creationId xmlns:p14="http://schemas.microsoft.com/office/powerpoint/2010/main" val="393237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https://hiutdenim.co.uk/</a:t>
            </a:r>
          </a:p>
          <a:p>
            <a:endParaRPr lang="en-GB" dirty="0"/>
          </a:p>
          <a:p>
            <a:r>
              <a:rPr lang="cy-GB" noProof="0" dirty="0"/>
              <a:t>Mae </a:t>
            </a:r>
            <a:r>
              <a:rPr lang="cy-GB" noProof="0" dirty="0" err="1"/>
              <a:t>Hiut</a:t>
            </a:r>
            <a:r>
              <a:rPr lang="cy-GB" noProof="0" dirty="0"/>
              <a:t> </a:t>
            </a:r>
            <a:r>
              <a:rPr lang="cy-GB" noProof="0" dirty="0" err="1"/>
              <a:t>Jeans</a:t>
            </a:r>
            <a:r>
              <a:rPr lang="cy-GB" noProof="0" dirty="0"/>
              <a:t> sydd wedi’u gwneud â llaw yng Nghymru yn cynnig atgyweiriadau rhad ac am ddim am oes gyda’i jîns. Mae’r jîns yn ddrud iawn ond os ydyn nhw’n torri neu’n rhwygo rydych chi’n gallu eu hanfon yn ôl a bydd y cwmni yn eu hatgyweirio a’u dychwelyd atoch chi. </a:t>
            </a:r>
          </a:p>
        </p:txBody>
      </p:sp>
      <p:sp>
        <p:nvSpPr>
          <p:cNvPr id="4" name="Slide Number Placeholder 3"/>
          <p:cNvSpPr>
            <a:spLocks noGrp="1"/>
          </p:cNvSpPr>
          <p:nvPr>
            <p:ph type="sldNum" sz="quarter" idx="5"/>
          </p:nvPr>
        </p:nvSpPr>
        <p:spPr/>
        <p:txBody>
          <a:bodyPr/>
          <a:lstStyle/>
          <a:p>
            <a:fld id="{DED778F3-F108-4021-A5C1-03724C98712A}" type="slidenum">
              <a:rPr lang="en-GB" smtClean="0"/>
              <a:t>12</a:t>
            </a:fld>
            <a:endParaRPr lang="en-GB"/>
          </a:p>
        </p:txBody>
      </p:sp>
    </p:spTree>
    <p:extLst>
      <p:ext uri="{BB962C8B-B14F-4D97-AF65-F5344CB8AC3E}">
        <p14:creationId xmlns:p14="http://schemas.microsoft.com/office/powerpoint/2010/main" val="45060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https://www.promally.co.uk/</a:t>
            </a:r>
          </a:p>
          <a:p>
            <a:endParaRPr lang="cy-GB" noProof="0" dirty="0"/>
          </a:p>
          <a:p>
            <a:pPr algn="l" fontAlgn="base"/>
            <a:r>
              <a:rPr lang="cy-GB" b="0" i="0" noProof="0" dirty="0">
                <a:effectLst/>
                <a:latin typeface="montserrat" panose="00000500000000000000" pitchFamily="2" charset="0"/>
              </a:rPr>
              <a:t>Mae </a:t>
            </a:r>
            <a:r>
              <a:rPr lang="cy-GB" b="0" i="0" noProof="0" dirty="0" err="1">
                <a:effectLst/>
                <a:latin typeface="montserrat" panose="00000500000000000000" pitchFamily="2" charset="0"/>
              </a:rPr>
              <a:t>Prom</a:t>
            </a:r>
            <a:r>
              <a:rPr lang="cy-GB" b="0" i="0" noProof="0" dirty="0">
                <a:effectLst/>
                <a:latin typeface="montserrat" panose="00000500000000000000" pitchFamily="2" charset="0"/>
              </a:rPr>
              <a:t> </a:t>
            </a:r>
            <a:r>
              <a:rPr lang="cy-GB" b="0" i="0" noProof="0" dirty="0" err="1">
                <a:effectLst/>
                <a:latin typeface="montserrat" panose="00000500000000000000" pitchFamily="2" charset="0"/>
              </a:rPr>
              <a:t>Ally</a:t>
            </a:r>
            <a:r>
              <a:rPr lang="cy-GB" b="0" i="0" noProof="0" dirty="0">
                <a:effectLst/>
                <a:latin typeface="montserrat" panose="00000500000000000000" pitchFamily="2" charset="0"/>
              </a:rPr>
              <a:t> yn gwmni o Gymru sy’n rhoi benthyg ffrogiau </a:t>
            </a:r>
            <a:r>
              <a:rPr lang="cy-GB" b="0" i="0" noProof="0" dirty="0" err="1">
                <a:effectLst/>
                <a:latin typeface="montserrat" panose="00000500000000000000" pitchFamily="2" charset="0"/>
              </a:rPr>
              <a:t>prom</a:t>
            </a:r>
            <a:r>
              <a:rPr lang="cy-GB" b="0" i="0" noProof="0" dirty="0">
                <a:effectLst/>
                <a:latin typeface="montserrat" panose="00000500000000000000" pitchFamily="2" charset="0"/>
              </a:rPr>
              <a:t> a siwtiau am ddim i blant ysgol, myfyrwyr y chweched dosbarth a myfyrwyr coleg dros y Deyrnas Unedig sydd fel arall yn methu eu fforddio. Mae’r cwmni yn gwneud hyn heb godi tâl ac wedi rhoi benthyg cannoedd o ffrogiau dros y blynyddoedd. Mae ailddefnyddio dillad yn atal dillad diangen rhag mynd i safleoedd tirlenwi ac yn lleihau’r angen i brynu mwy o bethau hefyd. </a:t>
            </a:r>
          </a:p>
          <a:p>
            <a:pPr algn="l" fontAlgn="base"/>
            <a:endParaRPr lang="en-GB" dirty="0"/>
          </a:p>
          <a:p>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13</a:t>
            </a:fld>
            <a:endParaRPr lang="en-GB"/>
          </a:p>
        </p:txBody>
      </p:sp>
    </p:spTree>
    <p:extLst>
      <p:ext uri="{BB962C8B-B14F-4D97-AF65-F5344CB8AC3E}">
        <p14:creationId xmlns:p14="http://schemas.microsoft.com/office/powerpoint/2010/main" val="359977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https://ecowardrobe.co.uk/</a:t>
            </a:r>
          </a:p>
          <a:p>
            <a:endParaRPr lang="en-GB" dirty="0"/>
          </a:p>
          <a:p>
            <a:r>
              <a:rPr lang="cy-GB" noProof="0" dirty="0"/>
              <a:t>Mae </a:t>
            </a:r>
            <a:r>
              <a:rPr lang="cy-GB" noProof="0" dirty="0" err="1"/>
              <a:t>Prom</a:t>
            </a:r>
            <a:r>
              <a:rPr lang="cy-GB" noProof="0" dirty="0"/>
              <a:t> </a:t>
            </a:r>
            <a:r>
              <a:rPr lang="cy-GB" noProof="0" dirty="0" err="1"/>
              <a:t>Ally</a:t>
            </a:r>
            <a:r>
              <a:rPr lang="cy-GB" noProof="0" dirty="0"/>
              <a:t> yn cynnig Eco </a:t>
            </a:r>
            <a:r>
              <a:rPr lang="cy-GB" noProof="0" dirty="0" err="1"/>
              <a:t>Wardrobe</a:t>
            </a:r>
            <a:r>
              <a:rPr lang="cy-GB" noProof="0" dirty="0"/>
              <a:t> hefyd. Mae’r gwasanaeth newydd hwn yn cynnig hurio ffrogiau a siwtiau ffurfiol am dâl bach. Unwaith eto, wedi'i gynllunio o amgylch y syniad o ailddefnyddio a gwneud dillad yn gylchol. Mae'r syniad hwn yn arbed pobl rhag prynu o'r newydd ac yn atal hyd yn oed mwy (a mwy) o ddillad rhag mynd i safleoedd tirlenwi. Mae’n broses gylchol. </a:t>
            </a:r>
          </a:p>
          <a:p>
            <a:endParaRPr lang="en-GB" dirty="0"/>
          </a:p>
          <a:p>
            <a:r>
              <a:rPr lang="cy-GB" noProof="0" dirty="0"/>
              <a:t>Mae’r holl arian sydd wedi’i wneud o’r Eco </a:t>
            </a:r>
            <a:r>
              <a:rPr lang="cy-GB" noProof="0" dirty="0" err="1"/>
              <a:t>Wardrobe</a:t>
            </a:r>
            <a:r>
              <a:rPr lang="cy-GB" noProof="0" dirty="0"/>
              <a:t> yn mynd yn ôl i’r gwasanaeth rhad ac am ddim sy’n cael ei gynnig gan </a:t>
            </a:r>
            <a:r>
              <a:rPr lang="cy-GB" noProof="0" dirty="0" err="1"/>
              <a:t>Prom</a:t>
            </a:r>
            <a:r>
              <a:rPr lang="cy-GB" noProof="0" dirty="0"/>
              <a:t> </a:t>
            </a:r>
            <a:r>
              <a:rPr lang="cy-GB" noProof="0" dirty="0" err="1"/>
              <a:t>Ally</a:t>
            </a:r>
            <a:r>
              <a:rPr lang="cy-GB" noProof="0" dirty="0"/>
              <a:t>. </a:t>
            </a:r>
          </a:p>
          <a:p>
            <a:endParaRPr lang="en-GB" dirty="0"/>
          </a:p>
          <a:p>
            <a:r>
              <a:rPr lang="cy-GB" noProof="0" dirty="0"/>
              <a:t>Mae’r ddau beth yn helpu’r blaned hefyd. </a:t>
            </a:r>
          </a:p>
        </p:txBody>
      </p:sp>
      <p:sp>
        <p:nvSpPr>
          <p:cNvPr id="4" name="Slide Number Placeholder 3"/>
          <p:cNvSpPr>
            <a:spLocks noGrp="1"/>
          </p:cNvSpPr>
          <p:nvPr>
            <p:ph type="sldNum" sz="quarter" idx="5"/>
          </p:nvPr>
        </p:nvSpPr>
        <p:spPr/>
        <p:txBody>
          <a:bodyPr/>
          <a:lstStyle/>
          <a:p>
            <a:fld id="{DED778F3-F108-4021-A5C1-03724C98712A}" type="slidenum">
              <a:rPr lang="en-GB" smtClean="0"/>
              <a:t>14</a:t>
            </a:fld>
            <a:endParaRPr lang="en-GB"/>
          </a:p>
        </p:txBody>
      </p:sp>
    </p:spTree>
    <p:extLst>
      <p:ext uri="{BB962C8B-B14F-4D97-AF65-F5344CB8AC3E}">
        <p14:creationId xmlns:p14="http://schemas.microsoft.com/office/powerpoint/2010/main" val="353371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en-GB" dirty="0"/>
          </a:p>
        </p:txBody>
      </p:sp>
      <p:sp>
        <p:nvSpPr>
          <p:cNvPr id="4" name="Dalfan Rhif y Sleid 3"/>
          <p:cNvSpPr>
            <a:spLocks noGrp="1"/>
          </p:cNvSpPr>
          <p:nvPr>
            <p:ph type="sldNum" sz="quarter" idx="5"/>
          </p:nvPr>
        </p:nvSpPr>
        <p:spPr/>
        <p:txBody>
          <a:bodyPr/>
          <a:lstStyle/>
          <a:p>
            <a:fld id="{B253D662-B3E2-FB44-A869-B28624E51AD6}" type="slidenum">
              <a:rPr lang="en-US" smtClean="0"/>
              <a:t>15</a:t>
            </a:fld>
            <a:endParaRPr lang="en-US"/>
          </a:p>
        </p:txBody>
      </p:sp>
    </p:spTree>
    <p:extLst>
      <p:ext uri="{BB962C8B-B14F-4D97-AF65-F5344CB8AC3E}">
        <p14:creationId xmlns:p14="http://schemas.microsoft.com/office/powerpoint/2010/main" val="405265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noProof="0" dirty="0"/>
              <a:t>Delweddau o Eco </a:t>
            </a:r>
            <a:r>
              <a:rPr lang="cy-GB" noProof="0" dirty="0" err="1"/>
              <a:t>Wardrobe</a:t>
            </a:r>
            <a:r>
              <a:rPr lang="cy-GB" noProof="0" dirty="0"/>
              <a:t> - https://ecowardrobe.co.uk/sustainability/</a:t>
            </a:r>
          </a:p>
          <a:p>
            <a:endParaRPr lang="cy-GB" noProof="0" dirty="0"/>
          </a:p>
          <a:p>
            <a:r>
              <a:rPr lang="cy-GB" noProof="0" dirty="0"/>
              <a:t>Defnydd o ddillad newydd </a:t>
            </a:r>
          </a:p>
          <a:p>
            <a:r>
              <a:rPr lang="cy-GB" noProof="0" dirty="0"/>
              <a:t>Cyfartaledd y person</a:t>
            </a:r>
          </a:p>
          <a:p>
            <a:r>
              <a:rPr lang="cy-GB" noProof="0" dirty="0"/>
              <a:t>Defnyddwyr Ewropeaidd mwyaf</a:t>
            </a:r>
          </a:p>
          <a:p>
            <a:r>
              <a:rPr lang="cy-GB" noProof="0" dirty="0"/>
              <a:t>Deyrnas Unedig</a:t>
            </a:r>
          </a:p>
          <a:p>
            <a:r>
              <a:rPr lang="cy-GB" noProof="0" dirty="0"/>
              <a:t>Yr Almaen</a:t>
            </a:r>
          </a:p>
          <a:p>
            <a:r>
              <a:rPr lang="cy-GB" noProof="0" dirty="0"/>
              <a:t>Denmarc</a:t>
            </a:r>
          </a:p>
          <a:p>
            <a:r>
              <a:rPr lang="cy-GB" noProof="0" dirty="0"/>
              <a:t>Yr Eidal</a:t>
            </a:r>
          </a:p>
          <a:p>
            <a:r>
              <a:rPr lang="cy-GB" noProof="0" dirty="0"/>
              <a:t>Yr Iseldiroedd</a:t>
            </a:r>
          </a:p>
          <a:p>
            <a:r>
              <a:rPr lang="cy-GB" noProof="0" dirty="0"/>
              <a:t>Sweden</a:t>
            </a:r>
          </a:p>
          <a:p>
            <a:endParaRPr lang="en-GB" dirty="0"/>
          </a:p>
          <a:p>
            <a:r>
              <a:rPr lang="cy-GB" noProof="0" dirty="0"/>
              <a:t>Nifer y gwisgoedd a gafodd eu gwisgo am un achlysur yn unig (miliynau)</a:t>
            </a:r>
          </a:p>
          <a:p>
            <a:endParaRPr lang="cy-GB" noProof="0" dirty="0"/>
          </a:p>
          <a:p>
            <a:r>
              <a:rPr lang="cy-GB" noProof="0" dirty="0"/>
              <a:t>Y cyfryngau cymdeithasol</a:t>
            </a:r>
          </a:p>
          <a:p>
            <a:endParaRPr lang="cy-GB" noProof="0" dirty="0"/>
          </a:p>
          <a:p>
            <a:r>
              <a:rPr lang="cy-GB" noProof="0" dirty="0"/>
              <a:t>Dawns Ysgol</a:t>
            </a:r>
          </a:p>
          <a:p>
            <a:endParaRPr lang="cy-GB" noProof="0" dirty="0"/>
          </a:p>
          <a:p>
            <a:r>
              <a:rPr lang="cy-GB" noProof="0" dirty="0"/>
              <a:t>Gŵyl Gerddoriaeth</a:t>
            </a:r>
          </a:p>
          <a:p>
            <a:endParaRPr lang="cy-GB" noProof="0" dirty="0"/>
          </a:p>
          <a:p>
            <a:r>
              <a:rPr lang="cy-GB" noProof="0" dirty="0"/>
              <a:t>Parti gwyliau</a:t>
            </a:r>
          </a:p>
          <a:p>
            <a:endParaRPr lang="cy-GB" noProof="0" dirty="0"/>
          </a:p>
          <a:p>
            <a:r>
              <a:rPr lang="cy-GB" noProof="0" dirty="0"/>
              <a:t>Priodas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3</a:t>
            </a:fld>
            <a:endParaRPr lang="en-GB"/>
          </a:p>
        </p:txBody>
      </p:sp>
    </p:spTree>
    <p:extLst>
      <p:ext uri="{BB962C8B-B14F-4D97-AF65-F5344CB8AC3E}">
        <p14:creationId xmlns:p14="http://schemas.microsoft.com/office/powerpoint/2010/main" val="186445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noProof="0" dirty="0"/>
              <a:t>Delweddau o Eco </a:t>
            </a:r>
            <a:r>
              <a:rPr lang="cy-GB" noProof="0" dirty="0" err="1"/>
              <a:t>Wardrobe</a:t>
            </a:r>
            <a:r>
              <a:rPr lang="cy-GB" noProof="0" dirty="0"/>
              <a:t> - https://ecowardrobe.co.uk/sustainability/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cy-GB"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cy-GB" noProof="0" dirty="0"/>
              <a:t>Mae’n cymryd 20,000 litr o ddŵr i wneud un pâr o jîns</a:t>
            </a:r>
          </a:p>
          <a:p>
            <a:r>
              <a:rPr lang="cy-GB" noProof="0" dirty="0"/>
              <a:t>Byddai'n cymryd mwy na 13 mlynedd i un person yfed cymaint o ddŵr â hyn</a:t>
            </a:r>
          </a:p>
          <a:p>
            <a:endParaRPr lang="cy-GB" noProof="0" dirty="0"/>
          </a:p>
          <a:p>
            <a:r>
              <a:rPr lang="cy-GB" noProof="0" dirty="0"/>
              <a:t>Mae un llwyth o olch </a:t>
            </a:r>
            <a:r>
              <a:rPr lang="cy-GB" noProof="0" dirty="0" err="1"/>
              <a:t>polyester</a:t>
            </a:r>
            <a:r>
              <a:rPr lang="cy-GB" noProof="0" dirty="0"/>
              <a:t> yn rhyddhau dros 700,000 o </a:t>
            </a:r>
            <a:r>
              <a:rPr lang="cy-GB" noProof="0" dirty="0" err="1"/>
              <a:t>ficroffibrau</a:t>
            </a:r>
            <a:r>
              <a:rPr lang="cy-GB" noProof="0" dirty="0"/>
              <a:t> sy’n rhyddhau tocsinau i’r amgylchedd. </a:t>
            </a:r>
          </a:p>
        </p:txBody>
      </p:sp>
      <p:sp>
        <p:nvSpPr>
          <p:cNvPr id="4" name="Slide Number Placeholder 3"/>
          <p:cNvSpPr>
            <a:spLocks noGrp="1"/>
          </p:cNvSpPr>
          <p:nvPr>
            <p:ph type="sldNum" sz="quarter" idx="5"/>
          </p:nvPr>
        </p:nvSpPr>
        <p:spPr/>
        <p:txBody>
          <a:bodyPr/>
          <a:lstStyle/>
          <a:p>
            <a:fld id="{DED778F3-F108-4021-A5C1-03724C98712A}" type="slidenum">
              <a:rPr lang="en-GB" smtClean="0"/>
              <a:t>4</a:t>
            </a:fld>
            <a:endParaRPr lang="en-GB"/>
          </a:p>
        </p:txBody>
      </p:sp>
    </p:spTree>
    <p:extLst>
      <p:ext uri="{BB962C8B-B14F-4D97-AF65-F5344CB8AC3E}">
        <p14:creationId xmlns:p14="http://schemas.microsoft.com/office/powerpoint/2010/main" val="248905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noProof="0" dirty="0"/>
              <a:t>Delweddau o Eco </a:t>
            </a:r>
            <a:r>
              <a:rPr lang="cy-GB" noProof="0" dirty="0" err="1"/>
              <a:t>Wardrobe</a:t>
            </a:r>
            <a:r>
              <a:rPr lang="cy-GB" noProof="0" dirty="0"/>
              <a:t> - https://ecowardrobe.co.uk/sustainability/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cy-GB"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cy-GB" noProof="0" dirty="0"/>
              <a:t>Mae 11,000,000 o eitemau yn cael eu hanfon i safleoedd tirlenwi bob wythnos o’r DU. </a:t>
            </a:r>
          </a:p>
          <a:p>
            <a:pPr marL="0" marR="0" lvl="0" indent="0" algn="l" defTabSz="457200" rtl="0" eaLnBrk="1" fontAlgn="auto" latinLnBrk="0" hangingPunct="1">
              <a:lnSpc>
                <a:spcPct val="100000"/>
              </a:lnSpc>
              <a:spcBef>
                <a:spcPts val="0"/>
              </a:spcBef>
              <a:spcAft>
                <a:spcPts val="0"/>
              </a:spcAft>
              <a:buClrTx/>
              <a:buSzTx/>
              <a:buFontTx/>
              <a:buNone/>
              <a:tabLst/>
              <a:defRPr/>
            </a:pPr>
            <a:endParaRPr lang="cy-GB"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cy-GB" noProof="0" dirty="0"/>
              <a:t>Rydych chi’n lleihau eich ôl-troed carbon gan 60-70% pan ydych chi’n prynu dillad ail-law yn lle eitemau newydd. </a:t>
            </a:r>
          </a:p>
          <a:p>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5</a:t>
            </a:fld>
            <a:endParaRPr lang="en-GB"/>
          </a:p>
        </p:txBody>
      </p:sp>
    </p:spTree>
    <p:extLst>
      <p:ext uri="{BB962C8B-B14F-4D97-AF65-F5344CB8AC3E}">
        <p14:creationId xmlns:p14="http://schemas.microsoft.com/office/powerpoint/2010/main" val="1396863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noProof="0" dirty="0"/>
              <a:t>Delweddau o Eco </a:t>
            </a:r>
            <a:r>
              <a:rPr lang="cy-GB" noProof="0" dirty="0" err="1"/>
              <a:t>Wardrobe</a:t>
            </a:r>
            <a:r>
              <a:rPr lang="cy-GB" noProof="0" dirty="0"/>
              <a:t> - https://ecowardrobe.co.uk/sustainability/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cy-GB"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cy-GB" noProof="0" dirty="0"/>
              <a:t>Mae ymestyn bywyd eich dillad gan un flwyddyn yn gallu lleihau eu hôl troed carbon gan 25%.</a:t>
            </a:r>
          </a:p>
          <a:p>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6</a:t>
            </a:fld>
            <a:endParaRPr lang="en-GB"/>
          </a:p>
        </p:txBody>
      </p:sp>
    </p:spTree>
    <p:extLst>
      <p:ext uri="{BB962C8B-B14F-4D97-AF65-F5344CB8AC3E}">
        <p14:creationId xmlns:p14="http://schemas.microsoft.com/office/powerpoint/2010/main" val="302614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https://eu.patagonia.com/gb/en/home/</a:t>
            </a:r>
          </a:p>
          <a:p>
            <a:endParaRPr lang="en-GB" dirty="0"/>
          </a:p>
          <a:p>
            <a:r>
              <a:rPr lang="cy-GB" noProof="0" dirty="0"/>
              <a:t>Mae Patagonia yn gwmni dillad awyr agored o America.</a:t>
            </a:r>
          </a:p>
          <a:p>
            <a:endParaRPr lang="cy-GB" noProof="0" dirty="0"/>
          </a:p>
          <a:p>
            <a:r>
              <a:rPr lang="cy-GB" noProof="0" dirty="0"/>
              <a:t>Mae’n gwarantu popeth mae’n ei wneud ac mae’n cynnig dychweliadau neu atgyweiriadau oes am ddim. Mae gan y cwmni hwb atgyweirio ei hun o’r enw </a:t>
            </a:r>
            <a:r>
              <a:rPr lang="cy-GB" noProof="0" dirty="0" err="1"/>
              <a:t>Worm</a:t>
            </a:r>
            <a:r>
              <a:rPr lang="cy-GB" noProof="0" dirty="0"/>
              <a:t> </a:t>
            </a:r>
            <a:r>
              <a:rPr lang="cy-GB" noProof="0" dirty="0" err="1"/>
              <a:t>Wear</a:t>
            </a:r>
            <a:r>
              <a:rPr lang="cy-GB" noProof="0" dirty="0"/>
              <a:t>.</a:t>
            </a:r>
          </a:p>
          <a:p>
            <a:endParaRPr lang="cy-GB" noProof="0" dirty="0"/>
          </a:p>
          <a:p>
            <a:r>
              <a:rPr lang="cy-GB" noProof="0" dirty="0"/>
              <a:t>Mae’n sicrhau bod ei holl gynnyrch yn cael ei cynhyrchu’n gynaliadwy ac yn foesegol. Ar y wefan, mae gwybodaeth gynhwysfawr am darddiad ei ddeunyddiau a sut mae’r cynnyrch yn cael ei wneud a’i gludo. Mae’n esbonio’r ôl troed carbon yn fanwl iawn. Dydy’r cwmni ddim yn berffaith, ond mae’n esbonio popeth mae’n ei wneud a phob peth mae’n ei wneud i wella pethau. </a:t>
            </a:r>
          </a:p>
          <a:p>
            <a:endParaRPr lang="en-GB" dirty="0"/>
          </a:p>
          <a:p>
            <a:r>
              <a:rPr lang="en-GB" dirty="0" err="1"/>
              <a:t>Mae’n</a:t>
            </a:r>
            <a:r>
              <a:rPr lang="en-GB" dirty="0"/>
              <a:t> </a:t>
            </a:r>
            <a:r>
              <a:rPr lang="en-GB" dirty="0" err="1"/>
              <a:t>rhoi</a:t>
            </a:r>
            <a:r>
              <a:rPr lang="en-GB" dirty="0"/>
              <a:t> 1% </a:t>
            </a:r>
            <a:r>
              <a:rPr lang="en-GB" dirty="0" err="1"/>
              <a:t>o’r</a:t>
            </a:r>
            <a:r>
              <a:rPr lang="en-GB" dirty="0"/>
              <a:t> </a:t>
            </a:r>
            <a:r>
              <a:rPr lang="en-GB" dirty="0" err="1"/>
              <a:t>holl</a:t>
            </a:r>
            <a:r>
              <a:rPr lang="en-GB" dirty="0"/>
              <a:t> </a:t>
            </a:r>
            <a:r>
              <a:rPr lang="en-GB" dirty="0" err="1"/>
              <a:t>elw</a:t>
            </a:r>
            <a:r>
              <a:rPr lang="en-GB" dirty="0"/>
              <a:t> </a:t>
            </a:r>
            <a:r>
              <a:rPr lang="en-GB" dirty="0" err="1"/>
              <a:t>sy’n</a:t>
            </a:r>
            <a:r>
              <a:rPr lang="en-GB" dirty="0"/>
              <a:t> </a:t>
            </a:r>
            <a:r>
              <a:rPr lang="en-GB" dirty="0" err="1"/>
              <a:t>cael</a:t>
            </a:r>
            <a:r>
              <a:rPr lang="en-GB" dirty="0"/>
              <a:t> </a:t>
            </a:r>
            <a:r>
              <a:rPr lang="en-GB" dirty="0" err="1"/>
              <a:t>ei</a:t>
            </a:r>
            <a:r>
              <a:rPr lang="en-GB" dirty="0"/>
              <a:t> </a:t>
            </a:r>
            <a:r>
              <a:rPr lang="en-GB" dirty="0" err="1"/>
              <a:t>wneud</a:t>
            </a:r>
            <a:r>
              <a:rPr lang="en-GB" dirty="0"/>
              <a:t> </a:t>
            </a:r>
            <a:r>
              <a:rPr lang="en-GB" dirty="0" err="1"/>
              <a:t>i’r</a:t>
            </a:r>
            <a:r>
              <a:rPr lang="en-GB" dirty="0"/>
              <a:t> </a:t>
            </a:r>
            <a:r>
              <a:rPr lang="en-GB" dirty="0" err="1"/>
              <a:t>gronfa</a:t>
            </a:r>
            <a:r>
              <a:rPr lang="en-GB" dirty="0"/>
              <a:t> 1% </a:t>
            </a:r>
            <a:r>
              <a:rPr lang="en-GB" dirty="0" err="1"/>
              <a:t>i’r</a:t>
            </a:r>
            <a:r>
              <a:rPr lang="en-GB" dirty="0"/>
              <a:t> </a:t>
            </a:r>
            <a:r>
              <a:rPr lang="en-GB" dirty="0" err="1"/>
              <a:t>blaned</a:t>
            </a:r>
            <a:r>
              <a:rPr lang="en-GB" dirty="0"/>
              <a:t>. </a:t>
            </a:r>
            <a:r>
              <a:rPr lang="en-GB" dirty="0" err="1"/>
              <a:t>Mae’r</a:t>
            </a:r>
            <a:r>
              <a:rPr lang="en-GB" dirty="0"/>
              <a:t> </a:t>
            </a:r>
            <a:r>
              <a:rPr lang="en-GB" dirty="0" err="1"/>
              <a:t>cwmni</a:t>
            </a:r>
            <a:r>
              <a:rPr lang="en-GB" dirty="0"/>
              <a:t> </a:t>
            </a:r>
            <a:r>
              <a:rPr lang="en-GB" dirty="0" err="1"/>
              <a:t>wedi</a:t>
            </a:r>
            <a:r>
              <a:rPr lang="en-GB" dirty="0"/>
              <a:t> </a:t>
            </a:r>
            <a:r>
              <a:rPr lang="en-GB" dirty="0" err="1"/>
              <a:t>rhoi</a:t>
            </a:r>
            <a:r>
              <a:rPr lang="en-GB" dirty="0"/>
              <a:t> </a:t>
            </a:r>
            <a:r>
              <a:rPr lang="en-GB" dirty="0" err="1"/>
              <a:t>arian</a:t>
            </a:r>
            <a:r>
              <a:rPr lang="en-GB" dirty="0"/>
              <a:t> </a:t>
            </a:r>
            <a:r>
              <a:rPr lang="en-GB" dirty="0" err="1"/>
              <a:t>i</a:t>
            </a:r>
            <a:r>
              <a:rPr lang="en-GB" dirty="0"/>
              <a:t> </a:t>
            </a:r>
            <a:r>
              <a:rPr lang="en-GB" dirty="0" err="1"/>
              <a:t>dros</a:t>
            </a:r>
            <a:r>
              <a:rPr lang="en-GB" dirty="0"/>
              <a:t> 1000 o </a:t>
            </a:r>
            <a:r>
              <a:rPr lang="en-GB" dirty="0" err="1"/>
              <a:t>achosion</a:t>
            </a:r>
            <a:r>
              <a:rPr lang="en-GB" dirty="0"/>
              <a:t> </a:t>
            </a:r>
            <a:r>
              <a:rPr lang="en-GB" dirty="0" err="1"/>
              <a:t>amgylcheddol</a:t>
            </a:r>
            <a:r>
              <a:rPr lang="en-GB" dirty="0"/>
              <a:t> </a:t>
            </a:r>
            <a:r>
              <a:rPr lang="en-GB" dirty="0" err="1"/>
              <a:t>hefyd</a:t>
            </a:r>
            <a:r>
              <a:rPr lang="en-GB" dirty="0"/>
              <a:t>. </a:t>
            </a:r>
          </a:p>
        </p:txBody>
      </p:sp>
      <p:sp>
        <p:nvSpPr>
          <p:cNvPr id="4" name="Slide Number Placeholder 3"/>
          <p:cNvSpPr>
            <a:spLocks noGrp="1"/>
          </p:cNvSpPr>
          <p:nvPr>
            <p:ph type="sldNum" sz="quarter" idx="5"/>
          </p:nvPr>
        </p:nvSpPr>
        <p:spPr/>
        <p:txBody>
          <a:bodyPr/>
          <a:lstStyle/>
          <a:p>
            <a:fld id="{DED778F3-F108-4021-A5C1-03724C98712A}" type="slidenum">
              <a:rPr lang="en-GB" smtClean="0"/>
              <a:t>7</a:t>
            </a:fld>
            <a:endParaRPr lang="en-GB"/>
          </a:p>
        </p:txBody>
      </p:sp>
    </p:spTree>
    <p:extLst>
      <p:ext uri="{BB962C8B-B14F-4D97-AF65-F5344CB8AC3E}">
        <p14:creationId xmlns:p14="http://schemas.microsoft.com/office/powerpoint/2010/main" val="99253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https://rapanuiclothing.com/</a:t>
            </a:r>
          </a:p>
          <a:p>
            <a:endParaRPr lang="en-GB" dirty="0"/>
          </a:p>
          <a:p>
            <a:r>
              <a:rPr lang="cy-GB" noProof="0" dirty="0"/>
              <a:t>Mae cwmni </a:t>
            </a:r>
            <a:r>
              <a:rPr lang="cy-GB" noProof="0" dirty="0" err="1"/>
              <a:t>Rapanui</a:t>
            </a:r>
            <a:r>
              <a:rPr lang="cy-GB" noProof="0" dirty="0"/>
              <a:t> wedi’i leoli ar Ynys Wyth ac mae ei ddillad wedi’u gwneud o ddeunyddiau organig gan ddefnyddio ynni adnewyddadwy.</a:t>
            </a:r>
          </a:p>
          <a:p>
            <a:endParaRPr lang="cy-GB" noProof="0" dirty="0"/>
          </a:p>
          <a:p>
            <a:r>
              <a:rPr lang="cy-GB" noProof="0" dirty="0"/>
              <a:t>Crysau-t sydd wedi’u gwneud yn arbennig i’r cwsmer yw prif gynnyrch y cwmni. Mae’r crysau-t yn cael eu hargraffu mewn amser real sy’n golygu nad oes gwastraff gan fod popeth wedi’i wneud i archeb. </a:t>
            </a:r>
          </a:p>
          <a:p>
            <a:endParaRPr lang="cy-GB" noProof="0" dirty="0"/>
          </a:p>
          <a:p>
            <a:r>
              <a:rPr lang="cy-GB" b="0" i="0" noProof="0" dirty="0">
                <a:solidFill>
                  <a:srgbClr val="000000"/>
                </a:solidFill>
                <a:effectLst/>
                <a:latin typeface="Lato" panose="020F0502020204030203" pitchFamily="34" charset="0"/>
              </a:rPr>
              <a:t>Mae popeth mae’r cwmni yn ei wneud wedi’i gynllunio o’r dechrau i gael ei anfon yn ôl unwaith y bydd wedi treulio. Yna, mae’r cwmni yn creu cynnyrch newydd gyda’r deunyddiau sy’n cael eu hanfon yn ôl drwy eu cymysgu gyda deunyddiau organig newydd. Gellir dychwelyd yr eitemau hyn tro ar ôl tro. Mae’n gylchol. Nid oes angen talu i anfon eitemau yn ôl at y cwmni ac rydych chi’n cael taleb i’w wario ar eitem arall hefyd. </a:t>
            </a:r>
          </a:p>
          <a:p>
            <a:endParaRPr lang="cy-GB" b="0" i="0" noProof="0" dirty="0">
              <a:solidFill>
                <a:srgbClr val="000000"/>
              </a:solidFill>
              <a:effectLst/>
              <a:latin typeface="Lato" panose="020F0502020204030203" pitchFamily="34" charset="0"/>
            </a:endParaRPr>
          </a:p>
          <a:p>
            <a:r>
              <a:rPr lang="cy-GB" b="0" i="0" noProof="0" dirty="0">
                <a:solidFill>
                  <a:srgbClr val="000000"/>
                </a:solidFill>
                <a:effectLst/>
                <a:latin typeface="Lato" panose="020F0502020204030203" pitchFamily="34" charset="0"/>
              </a:rPr>
              <a:t>Yn ogystal â hyn, gallwch chi ddylunio eich crys-t eich hun gyda’r cwmni hwn! </a:t>
            </a:r>
            <a:endParaRPr lang="cy-GB" noProof="0" dirty="0"/>
          </a:p>
        </p:txBody>
      </p:sp>
      <p:sp>
        <p:nvSpPr>
          <p:cNvPr id="4" name="Slide Number Placeholder 3"/>
          <p:cNvSpPr>
            <a:spLocks noGrp="1"/>
          </p:cNvSpPr>
          <p:nvPr>
            <p:ph type="sldNum" sz="quarter" idx="5"/>
          </p:nvPr>
        </p:nvSpPr>
        <p:spPr/>
        <p:txBody>
          <a:bodyPr/>
          <a:lstStyle/>
          <a:p>
            <a:fld id="{DED778F3-F108-4021-A5C1-03724C98712A}" type="slidenum">
              <a:rPr lang="en-GB" smtClean="0"/>
              <a:t>8</a:t>
            </a:fld>
            <a:endParaRPr lang="en-GB"/>
          </a:p>
        </p:txBody>
      </p:sp>
    </p:spTree>
    <p:extLst>
      <p:ext uri="{BB962C8B-B14F-4D97-AF65-F5344CB8AC3E}">
        <p14:creationId xmlns:p14="http://schemas.microsoft.com/office/powerpoint/2010/main" val="27949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https://mudjeans.eu/</a:t>
            </a:r>
          </a:p>
          <a:p>
            <a:endParaRPr lang="en-GB" dirty="0"/>
          </a:p>
          <a:p>
            <a:r>
              <a:rPr lang="cy-GB" noProof="0" dirty="0"/>
              <a:t>Mae Mud </a:t>
            </a:r>
            <a:r>
              <a:rPr lang="cy-GB" noProof="0" dirty="0" err="1"/>
              <a:t>Jeans</a:t>
            </a:r>
            <a:r>
              <a:rPr lang="cy-GB" noProof="0" dirty="0"/>
              <a:t> wedi’u gwneud o ddeunyddiau organig ac eitemau sydd wedi’u hailgylchu ac maen nhw’n rhydd o docsinau. Mae’r cwmni yn sicrhau llafur teg yn ei brosesau cynhyrchu hefyd.</a:t>
            </a:r>
          </a:p>
          <a:p>
            <a:endParaRPr lang="cy-GB" noProof="0" dirty="0"/>
          </a:p>
          <a:p>
            <a:r>
              <a:rPr lang="cy-GB" noProof="0" dirty="0"/>
              <a:t>Mud </a:t>
            </a:r>
            <a:r>
              <a:rPr lang="cy-GB" noProof="0" dirty="0" err="1"/>
              <a:t>Jeans</a:t>
            </a:r>
            <a:r>
              <a:rPr lang="cy-GB" noProof="0" dirty="0"/>
              <a:t> yw’r cwmni cyntaf yn y byd i rentu jîns ar brydles (eu benthyg). Rydych chi’n tanysgrifio ac yn dewis eich jîns – eu cadw a’u gwisgo ac yna’n eu hanfon yn ôl pan ydych chi eisiau pâr newydd. Mae’r hen bâr o jîns yn cael eu hailgylchu. Mae’r cwmni yn cynnig pecynnau i’r teulu cyfan! Mae atgyweiriadau rhad ac am ddim wedi’u cynnwys hefyd. </a:t>
            </a:r>
          </a:p>
          <a:p>
            <a:endParaRPr lang="cy-GB" noProof="0" dirty="0"/>
          </a:p>
          <a:p>
            <a:r>
              <a:rPr lang="cy-GB" noProof="0" dirty="0"/>
              <a:t>Mae llawer o wybodaeth ar y wefan am y defnydd maen nhw’n ei ddefnyddio, y gweithwyr a’r broses gynhyrchu. </a:t>
            </a:r>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9</a:t>
            </a:fld>
            <a:endParaRPr lang="en-GB"/>
          </a:p>
        </p:txBody>
      </p:sp>
    </p:spTree>
    <p:extLst>
      <p:ext uri="{BB962C8B-B14F-4D97-AF65-F5344CB8AC3E}">
        <p14:creationId xmlns:p14="http://schemas.microsoft.com/office/powerpoint/2010/main" val="376793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https://www.vinted.co.uk/</a:t>
            </a:r>
          </a:p>
          <a:p>
            <a:endParaRPr lang="en-GB" dirty="0"/>
          </a:p>
          <a:p>
            <a:r>
              <a:rPr lang="cy-GB" noProof="0" dirty="0"/>
              <a:t>Mae </a:t>
            </a:r>
            <a:r>
              <a:rPr lang="cy-GB" noProof="0" dirty="0" err="1"/>
              <a:t>Vinted</a:t>
            </a:r>
            <a:r>
              <a:rPr lang="cy-GB" noProof="0" dirty="0"/>
              <a:t> yn llwyfan ar-lein/</a:t>
            </a:r>
            <a:r>
              <a:rPr lang="cy-GB" noProof="0" dirty="0" err="1"/>
              <a:t>app</a:t>
            </a:r>
            <a:r>
              <a:rPr lang="cy-GB" noProof="0" dirty="0"/>
              <a:t> ar gyfer y cyhoedd i brynu a gwerthu dillad newydd a dillad sydd wedi’u gwisgo unrhyw le yn y DU. Gyda chymaint o ddillad yn mynd i safleoedd tirlenwi, mae </a:t>
            </a:r>
            <a:r>
              <a:rPr lang="cy-GB" noProof="0" dirty="0" err="1"/>
              <a:t>Vinted</a:t>
            </a:r>
            <a:r>
              <a:rPr lang="cy-GB" noProof="0" dirty="0"/>
              <a:t> yn ei wneud yn fwy hygyrch i bobl brynu dillad sydd wedi’u gwisgo o’r blaen (neu ddillad newydd nad yw wedi’u gwisgo) am brisiau fforddiadwy. Mae’n felly arbed y dillad hyn rhag cael eu taflu i safleoedd tirlenwi.  </a:t>
            </a:r>
          </a:p>
        </p:txBody>
      </p:sp>
      <p:sp>
        <p:nvSpPr>
          <p:cNvPr id="4" name="Slide Number Placeholder 3"/>
          <p:cNvSpPr>
            <a:spLocks noGrp="1"/>
          </p:cNvSpPr>
          <p:nvPr>
            <p:ph type="sldNum" sz="quarter" idx="5"/>
          </p:nvPr>
        </p:nvSpPr>
        <p:spPr/>
        <p:txBody>
          <a:bodyPr/>
          <a:lstStyle/>
          <a:p>
            <a:fld id="{DED778F3-F108-4021-A5C1-03724C98712A}" type="slidenum">
              <a:rPr lang="en-GB" smtClean="0"/>
              <a:t>10</a:t>
            </a:fld>
            <a:endParaRPr lang="en-GB"/>
          </a:p>
        </p:txBody>
      </p:sp>
    </p:spTree>
    <p:extLst>
      <p:ext uri="{BB962C8B-B14F-4D97-AF65-F5344CB8AC3E}">
        <p14:creationId xmlns:p14="http://schemas.microsoft.com/office/powerpoint/2010/main" val="1404857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4362" y="6120619"/>
            <a:ext cx="904009" cy="678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5606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012267" y="1"/>
            <a:ext cx="7179733" cy="24761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1" hasCustomPrompt="1"/>
          </p:nvPr>
        </p:nvSpPr>
        <p:spPr>
          <a:xfrm>
            <a:off x="1015999" y="1143000"/>
            <a:ext cx="1016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372534" y="6451600"/>
            <a:ext cx="1736341"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1015999" y="1585479"/>
            <a:ext cx="1016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1015999" y="2108200"/>
            <a:ext cx="10160000" cy="4074476"/>
          </a:xfrm>
          <a:prstGeom prst="rect">
            <a:avLst/>
          </a:prstGeom>
        </p:spPr>
        <p:txBody>
          <a:bodyPr vert="horz" lIns="0" tIns="0" rIns="0" bIns="0" numCol="2" spcCol="177800">
            <a:noAutofit/>
          </a:bodyPr>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2 column</a:t>
            </a:r>
          </a:p>
        </p:txBody>
      </p:sp>
    </p:spTree>
    <p:extLst>
      <p:ext uri="{BB962C8B-B14F-4D97-AF65-F5344CB8AC3E}">
        <p14:creationId xmlns:p14="http://schemas.microsoft.com/office/powerpoint/2010/main" val="100678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with imag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012267" y="1"/>
            <a:ext cx="7179733" cy="24761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1" hasCustomPrompt="1"/>
          </p:nvPr>
        </p:nvSpPr>
        <p:spPr>
          <a:xfrm>
            <a:off x="1015999" y="1143000"/>
            <a:ext cx="1016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372534" y="6451600"/>
            <a:ext cx="1736341"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1015999" y="1585479"/>
            <a:ext cx="1016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1015999" y="2108201"/>
            <a:ext cx="4880687" cy="3778427"/>
          </a:xfrm>
          <a:prstGeom prst="rect">
            <a:avLst/>
          </a:prstGeom>
        </p:spPr>
        <p:txBody>
          <a:bodyPr vert="horz" lIns="0" tIns="0" rIns="0" bIns="0" numCol="1" spcCol="177800"/>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1 column with image</a:t>
            </a:r>
          </a:p>
        </p:txBody>
      </p:sp>
      <p:sp>
        <p:nvSpPr>
          <p:cNvPr id="8" name="Picture Placeholder 7"/>
          <p:cNvSpPr>
            <a:spLocks noGrp="1"/>
          </p:cNvSpPr>
          <p:nvPr>
            <p:ph type="pic" sz="quarter" idx="14" hasCustomPrompt="1"/>
          </p:nvPr>
        </p:nvSpPr>
        <p:spPr>
          <a:xfrm>
            <a:off x="6214532" y="2108200"/>
            <a:ext cx="4961467" cy="2921000"/>
          </a:xfrm>
          <a:prstGeom prst="rect">
            <a:avLst/>
          </a:prstGeom>
          <a:solidFill>
            <a:schemeClr val="bg1">
              <a:lumMod val="85000"/>
            </a:schemeClr>
          </a:solidFill>
        </p:spPr>
        <p:txBody>
          <a:bodyPr vert="horz" lIns="0" tIns="0" rIns="0" bIns="0" anchor="ctr"/>
          <a:lstStyle>
            <a:lvl1pPr algn="ctr">
              <a:spcBef>
                <a:spcPts val="0"/>
              </a:spcBef>
              <a:defRPr kern="1200" baseline="0">
                <a:latin typeface="Bloom Speak OT"/>
              </a:defRPr>
            </a:lvl1pPr>
          </a:lstStyle>
          <a:p>
            <a:r>
              <a:rPr lang="en-US"/>
              <a:t>Insert picture</a:t>
            </a:r>
          </a:p>
        </p:txBody>
      </p:sp>
    </p:spTree>
    <p:extLst>
      <p:ext uri="{BB962C8B-B14F-4D97-AF65-F5344CB8AC3E}">
        <p14:creationId xmlns:p14="http://schemas.microsoft.com/office/powerpoint/2010/main" val="346119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21DA-1767-0796-BF9A-D01ACAE135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306896-D919-3BEA-67FD-DD52BC796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2135DA-6871-7E90-8E0C-2BBE19E6D9F0}"/>
              </a:ext>
            </a:extLst>
          </p:cNvPr>
          <p:cNvSpPr>
            <a:spLocks noGrp="1"/>
          </p:cNvSpPr>
          <p:nvPr>
            <p:ph type="dt" sz="half" idx="10"/>
          </p:nvPr>
        </p:nvSpPr>
        <p:spPr/>
        <p:txBody>
          <a:bodyPr/>
          <a:lstStyle/>
          <a:p>
            <a:fld id="{2214669E-2D1F-4205-B56C-B62624085D11}" type="datetimeFigureOut">
              <a:rPr lang="en-GB" smtClean="0"/>
              <a:t>09/01/2023</a:t>
            </a:fld>
            <a:endParaRPr lang="en-GB"/>
          </a:p>
        </p:txBody>
      </p:sp>
      <p:sp>
        <p:nvSpPr>
          <p:cNvPr id="5" name="Footer Placeholder 4">
            <a:extLst>
              <a:ext uri="{FF2B5EF4-FFF2-40B4-BE49-F238E27FC236}">
                <a16:creationId xmlns:a16="http://schemas.microsoft.com/office/drawing/2014/main" id="{A5EA38A4-8395-7429-17CC-C067AEC351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078B28-076C-5491-5616-EFAE936092D5}"/>
              </a:ext>
            </a:extLst>
          </p:cNvPr>
          <p:cNvSpPr>
            <a:spLocks noGrp="1"/>
          </p:cNvSpPr>
          <p:nvPr>
            <p:ph type="sldNum" sz="quarter" idx="12"/>
          </p:nvPr>
        </p:nvSpPr>
        <p:spPr/>
        <p:txBody>
          <a:bodyPr/>
          <a:lstStyle/>
          <a:p>
            <a:fld id="{BD4C75E6-717B-4E2A-8D4F-1A7CF2D385B1}" type="slidenum">
              <a:rPr lang="en-GB" smtClean="0"/>
              <a:t>‹#›</a:t>
            </a:fld>
            <a:endParaRPr lang="en-GB"/>
          </a:p>
        </p:txBody>
      </p:sp>
    </p:spTree>
    <p:extLst>
      <p:ext uri="{BB962C8B-B14F-4D97-AF65-F5344CB8AC3E}">
        <p14:creationId xmlns:p14="http://schemas.microsoft.com/office/powerpoint/2010/main" val="37296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EC9E-E7AF-9087-9BE8-E931A78E3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2C2E8D-8D92-E797-72A6-B4F913E5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4AF73D-A7A7-4913-D632-0D20C6D124BD}"/>
              </a:ext>
            </a:extLst>
          </p:cNvPr>
          <p:cNvSpPr>
            <a:spLocks noGrp="1"/>
          </p:cNvSpPr>
          <p:nvPr>
            <p:ph type="dt" sz="half" idx="10"/>
          </p:nvPr>
        </p:nvSpPr>
        <p:spPr/>
        <p:txBody>
          <a:bodyPr/>
          <a:lstStyle/>
          <a:p>
            <a:fld id="{2214669E-2D1F-4205-B56C-B62624085D11}" type="datetimeFigureOut">
              <a:rPr lang="en-GB" smtClean="0"/>
              <a:t>09/01/2023</a:t>
            </a:fld>
            <a:endParaRPr lang="en-GB"/>
          </a:p>
        </p:txBody>
      </p:sp>
      <p:sp>
        <p:nvSpPr>
          <p:cNvPr id="5" name="Footer Placeholder 4">
            <a:extLst>
              <a:ext uri="{FF2B5EF4-FFF2-40B4-BE49-F238E27FC236}">
                <a16:creationId xmlns:a16="http://schemas.microsoft.com/office/drawing/2014/main" id="{45AED3AC-7BB8-6DEE-6716-E73CA451C9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FDBBD9-0887-F053-430A-4E57F3840B46}"/>
              </a:ext>
            </a:extLst>
          </p:cNvPr>
          <p:cNvSpPr>
            <a:spLocks noGrp="1"/>
          </p:cNvSpPr>
          <p:nvPr>
            <p:ph type="sldNum" sz="quarter" idx="12"/>
          </p:nvPr>
        </p:nvSpPr>
        <p:spPr/>
        <p:txBody>
          <a:bodyPr/>
          <a:lstStyle/>
          <a:p>
            <a:fld id="{BD4C75E6-717B-4E2A-8D4F-1A7CF2D385B1}" type="slidenum">
              <a:rPr lang="en-GB" smtClean="0"/>
              <a:t>‹#›</a:t>
            </a:fld>
            <a:endParaRPr lang="en-GB"/>
          </a:p>
        </p:txBody>
      </p:sp>
    </p:spTree>
    <p:extLst>
      <p:ext uri="{BB962C8B-B14F-4D97-AF65-F5344CB8AC3E}">
        <p14:creationId xmlns:p14="http://schemas.microsoft.com/office/powerpoint/2010/main" val="2325106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32000" y="1397000"/>
          <a:ext cx="8128000" cy="296672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61" r:id="rId3"/>
  </p:sldLayoutIdLst>
  <p:hf hdr="0" ftr="0" dt="0"/>
  <p:txStyles>
    <p:titleStyle>
      <a:lvl1pPr algn="l" defTabSz="457200" rtl="0" eaLnBrk="1" latinLnBrk="0" hangingPunct="1">
        <a:spcBef>
          <a:spcPct val="0"/>
        </a:spcBef>
        <a:buNone/>
        <a:defRPr sz="3200" kern="1200">
          <a:solidFill>
            <a:srgbClr val="E753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1600" kern="1200">
          <a:solidFill>
            <a:srgbClr val="5A5A59"/>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99E38-0980-E739-75AD-99FC9D218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EB16B7-49A8-9D75-0CFF-4567C53DA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6F7229-4FD0-78C2-C924-3FFFCB628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4669E-2D1F-4205-B56C-B62624085D11}" type="datetimeFigureOut">
              <a:rPr lang="en-GB" smtClean="0"/>
              <a:t>09/01/2023</a:t>
            </a:fld>
            <a:endParaRPr lang="en-GB"/>
          </a:p>
        </p:txBody>
      </p:sp>
      <p:sp>
        <p:nvSpPr>
          <p:cNvPr id="5" name="Footer Placeholder 4">
            <a:extLst>
              <a:ext uri="{FF2B5EF4-FFF2-40B4-BE49-F238E27FC236}">
                <a16:creationId xmlns:a16="http://schemas.microsoft.com/office/drawing/2014/main" id="{FDC21FA0-DF71-161E-D6E3-67C2F4C60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7EC998-FCFE-65AC-A05A-58F67A61C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C75E6-717B-4E2A-8D4F-1A7CF2D385B1}" type="slidenum">
              <a:rPr lang="en-GB" smtClean="0"/>
              <a:t>‹#›</a:t>
            </a:fld>
            <a:endParaRPr lang="en-GB"/>
          </a:p>
        </p:txBody>
      </p:sp>
    </p:spTree>
    <p:extLst>
      <p:ext uri="{BB962C8B-B14F-4D97-AF65-F5344CB8AC3E}">
        <p14:creationId xmlns:p14="http://schemas.microsoft.com/office/powerpoint/2010/main" val="3697695620"/>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7.gif"/><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ideo" Target="https://www.youtube.com/embed/3iKHr-JnWYA?feature=oembed"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p:blipFill>
        <p:spPr>
          <a:xfrm>
            <a:off x="1025165" y="336129"/>
            <a:ext cx="10141669" cy="6185742"/>
          </a:xfrm>
          <a:prstGeom prst="rect">
            <a:avLst/>
          </a:prstGeom>
        </p:spPr>
      </p:pic>
      <p:sp>
        <p:nvSpPr>
          <p:cNvPr id="9" name="Rectangle 8">
            <a:extLst>
              <a:ext uri="{FF2B5EF4-FFF2-40B4-BE49-F238E27FC236}">
                <a16:creationId xmlns:a16="http://schemas.microsoft.com/office/drawing/2014/main" id="{C8189DE3-0FB0-9AF0-412F-506F689697ED}"/>
              </a:ext>
            </a:extLst>
          </p:cNvPr>
          <p:cNvSpPr/>
          <p:nvPr/>
        </p:nvSpPr>
        <p:spPr>
          <a:xfrm>
            <a:off x="370036" y="5601437"/>
            <a:ext cx="10908405" cy="11234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3D41DBB-3150-CDF3-DE96-509B23557D0D}"/>
              </a:ext>
            </a:extLst>
          </p:cNvPr>
          <p:cNvSpPr/>
          <p:nvPr/>
        </p:nvSpPr>
        <p:spPr>
          <a:xfrm>
            <a:off x="837127" y="682579"/>
            <a:ext cx="10908405" cy="708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2283346" y="885588"/>
            <a:ext cx="7625305" cy="489493"/>
          </a:xfrm>
          <a:prstGeom prst="rect">
            <a:avLst/>
          </a:prstGeom>
          <a:noFill/>
        </p:spPr>
        <p:txBody>
          <a:bodyPr wrap="square" lIns="0" tIns="0" rIns="0" bIns="0" rtlCol="0">
            <a:spAutoFit/>
          </a:bodyPr>
          <a:lstStyle/>
          <a:p>
            <a:pPr algn="ctr">
              <a:lnSpc>
                <a:spcPts val="3400"/>
              </a:lnSpc>
            </a:pPr>
            <a:r>
              <a:rPr lang="cy-GB" sz="4800" kern="3200" spc="-30" dirty="0">
                <a:ln>
                  <a:solidFill>
                    <a:srgbClr val="69B39D"/>
                  </a:solidFill>
                </a:ln>
                <a:solidFill>
                  <a:srgbClr val="6FB39D"/>
                </a:solidFill>
                <a:latin typeface="Calibri" panose="020F0502020204030204" pitchFamily="34" charset="0"/>
                <a:cs typeface="BloomSpeakOT-Regular"/>
              </a:rPr>
              <a:t>Ffasiwn Gylchol</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8200" y="5026093"/>
            <a:ext cx="2463800" cy="1829605"/>
          </a:xfrm>
          <a:prstGeom prst="rect">
            <a:avLst/>
          </a:prstGeom>
        </p:spPr>
      </p:pic>
      <p:grpSp>
        <p:nvGrpSpPr>
          <p:cNvPr id="3" name="Group 2">
            <a:extLst>
              <a:ext uri="{FF2B5EF4-FFF2-40B4-BE49-F238E27FC236}">
                <a16:creationId xmlns:a16="http://schemas.microsoft.com/office/drawing/2014/main" id="{70AFC342-0107-2B57-CCD7-88C22521EBDB}"/>
              </a:ext>
            </a:extLst>
          </p:cNvPr>
          <p:cNvGrpSpPr/>
          <p:nvPr/>
        </p:nvGrpSpPr>
        <p:grpSpPr>
          <a:xfrm>
            <a:off x="1025165" y="5646950"/>
            <a:ext cx="1718035" cy="1139658"/>
            <a:chOff x="0" y="114969"/>
            <a:chExt cx="1669858" cy="1107405"/>
          </a:xfrm>
        </p:grpSpPr>
        <p:pic>
          <p:nvPicPr>
            <p:cNvPr id="4" name="Picture 3">
              <a:extLst>
                <a:ext uri="{FF2B5EF4-FFF2-40B4-BE49-F238E27FC236}">
                  <a16:creationId xmlns:a16="http://schemas.microsoft.com/office/drawing/2014/main" id="{0DF3BB28-CC98-B363-E09A-491530A8EA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114969"/>
              <a:ext cx="895350" cy="1107405"/>
            </a:xfrm>
            <a:prstGeom prst="rect">
              <a:avLst/>
            </a:prstGeom>
            <a:noFill/>
            <a:ln>
              <a:noFill/>
            </a:ln>
          </p:spPr>
        </p:pic>
        <p:pic>
          <p:nvPicPr>
            <p:cNvPr id="8" name="Picture 7" descr="A close up of a sign&#10;&#10;Description automatically generated">
              <a:extLst>
                <a:ext uri="{FF2B5EF4-FFF2-40B4-BE49-F238E27FC236}">
                  <a16:creationId xmlns:a16="http://schemas.microsoft.com/office/drawing/2014/main" id="{6AA07232-9D2C-6AD2-4AEC-0F7967D310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0093" y="170121"/>
              <a:ext cx="659765" cy="925195"/>
            </a:xfrm>
            <a:prstGeom prst="rect">
              <a:avLst/>
            </a:prstGeom>
          </p:spPr>
        </p:pic>
      </p:grpSp>
    </p:spTree>
    <p:extLst>
      <p:ext uri="{BB962C8B-B14F-4D97-AF65-F5344CB8AC3E}">
        <p14:creationId xmlns:p14="http://schemas.microsoft.com/office/powerpoint/2010/main" val="157172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068045-2A18-4887-BA38-122A98E9AB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275" y="820271"/>
            <a:ext cx="11017449" cy="5217458"/>
          </a:xfrm>
          <a:prstGeom prst="rect">
            <a:avLst/>
          </a:prstGeom>
        </p:spPr>
      </p:pic>
      <p:pic>
        <p:nvPicPr>
          <p:cNvPr id="3076" name="Picture 4" descr="Vinted/Kleiderkreisel spendet 1 Million Euro zur Unterstützung des ...">
            <a:extLst>
              <a:ext uri="{FF2B5EF4-FFF2-40B4-BE49-F238E27FC236}">
                <a16:creationId xmlns:a16="http://schemas.microsoft.com/office/drawing/2014/main" id="{A1E9531D-22C9-D9D0-A767-F4D470320C6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28386" y="4787153"/>
            <a:ext cx="3829722" cy="176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8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572AD-F0E7-9B81-8BCD-388D99C149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716" y="477078"/>
            <a:ext cx="9141054" cy="5141843"/>
          </a:xfrm>
          <a:prstGeom prst="rect">
            <a:avLst/>
          </a:prstGeom>
        </p:spPr>
      </p:pic>
      <p:pic>
        <p:nvPicPr>
          <p:cNvPr id="4098" name="Picture 2" descr="Repair Cafe Wales">
            <a:extLst>
              <a:ext uri="{FF2B5EF4-FFF2-40B4-BE49-F238E27FC236}">
                <a16:creationId xmlns:a16="http://schemas.microsoft.com/office/drawing/2014/main" id="{F2800718-C47A-291B-D1D3-83B29CC625B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102460">
            <a:off x="5839401" y="4911671"/>
            <a:ext cx="6247442" cy="191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9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428FBB-A867-4D4F-CE33-ADBDB79E35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7255" y="599090"/>
            <a:ext cx="10825284" cy="5244662"/>
          </a:xfrm>
          <a:prstGeom prst="rect">
            <a:avLst/>
          </a:prstGeom>
        </p:spPr>
      </p:pic>
      <p:pic>
        <p:nvPicPr>
          <p:cNvPr id="5122" name="Picture 2" descr="Dewberry PR | Logos, Denim company, Retail logos">
            <a:extLst>
              <a:ext uri="{FF2B5EF4-FFF2-40B4-BE49-F238E27FC236}">
                <a16:creationId xmlns:a16="http://schemas.microsoft.com/office/drawing/2014/main" id="{9E52E647-294A-1F0F-D210-BEAF55F712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32782" y="3550921"/>
            <a:ext cx="3716878" cy="371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20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570AAD-36E3-0F01-DBC9-62392A4581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3643" y="367983"/>
            <a:ext cx="11009692" cy="5118540"/>
          </a:xfrm>
          <a:prstGeom prst="rect">
            <a:avLst/>
          </a:prstGeom>
        </p:spPr>
      </p:pic>
      <p:pic>
        <p:nvPicPr>
          <p:cNvPr id="6146" name="Picture 2">
            <a:extLst>
              <a:ext uri="{FF2B5EF4-FFF2-40B4-BE49-F238E27FC236}">
                <a16:creationId xmlns:a16="http://schemas.microsoft.com/office/drawing/2014/main" id="{94BA0EEE-039E-78A8-32D0-2561849B4D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15147" y="4989226"/>
            <a:ext cx="2823210" cy="167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4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A4595-4E20-BBDA-CF17-8ED54CB978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112"/>
          <a:stretch/>
        </p:blipFill>
        <p:spPr>
          <a:xfrm>
            <a:off x="-532318" y="495780"/>
            <a:ext cx="11600942" cy="5260426"/>
          </a:xfrm>
          <a:prstGeom prst="rect">
            <a:avLst/>
          </a:prstGeom>
        </p:spPr>
      </p:pic>
      <p:pic>
        <p:nvPicPr>
          <p:cNvPr id="7170" name="Picture 2" descr="EcoWardrobe Logo">
            <a:extLst>
              <a:ext uri="{FF2B5EF4-FFF2-40B4-BE49-F238E27FC236}">
                <a16:creationId xmlns:a16="http://schemas.microsoft.com/office/drawing/2014/main" id="{B005283F-8598-6FD9-2F2A-2301A9E4DA8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0397246">
            <a:off x="8601203" y="5287976"/>
            <a:ext cx="3420603" cy="95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5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509155" y="509155"/>
            <a:ext cx="8871018" cy="646331"/>
          </a:xfrm>
          <a:prstGeom prst="rect">
            <a:avLst/>
          </a:prstGeom>
          <a:noFill/>
        </p:spPr>
        <p:txBody>
          <a:bodyPr wrap="none" rtlCol="0">
            <a:spAutoFit/>
          </a:bodyPr>
          <a:lstStyle/>
          <a:p>
            <a:r>
              <a:rPr lang="cy-GB" sz="3600" dirty="0">
                <a:solidFill>
                  <a:srgbClr val="6FB39D"/>
                </a:solidFill>
              </a:rPr>
              <a:t>Eich tro chi yw hi nawr i ailfeddwl ffasiwn...</a:t>
            </a:r>
            <a:endParaRPr lang="cy-GB" sz="3600" dirty="0"/>
          </a:p>
        </p:txBody>
      </p:sp>
      <p:sp>
        <p:nvSpPr>
          <p:cNvPr id="7" name="TextBox 6">
            <a:extLst>
              <a:ext uri="{FF2B5EF4-FFF2-40B4-BE49-F238E27FC236}">
                <a16:creationId xmlns:a16="http://schemas.microsoft.com/office/drawing/2014/main" id="{25664216-896A-3C33-4B7F-B5630224B99C}"/>
              </a:ext>
            </a:extLst>
          </p:cNvPr>
          <p:cNvSpPr txBox="1"/>
          <p:nvPr/>
        </p:nvSpPr>
        <p:spPr>
          <a:xfrm>
            <a:off x="509155" y="1269491"/>
            <a:ext cx="10963680" cy="1630190"/>
          </a:xfrm>
          <a:prstGeom prst="rect">
            <a:avLst/>
          </a:prstGeom>
          <a:noFill/>
        </p:spPr>
        <p:txBody>
          <a:bodyPr wrap="square">
            <a:spAutoFit/>
          </a:bodyPr>
          <a:lstStyle/>
          <a:p>
            <a:pPr>
              <a:lnSpc>
                <a:spcPct val="107000"/>
              </a:lnSpc>
              <a:spcAft>
                <a:spcPts val="800"/>
              </a:spcAft>
            </a:pPr>
            <a:r>
              <a:rPr lang="cy-GB" sz="2400" dirty="0">
                <a:latin typeface="Calibri" panose="020F0502020204030204" pitchFamily="34" charset="0"/>
                <a:ea typeface="Calibri" panose="020F0502020204030204" pitchFamily="34" charset="0"/>
                <a:cs typeface="Times New Roman" panose="02020603050405020304" pitchFamily="18" charset="0"/>
              </a:rPr>
              <a:t>Gwnewch fwy o ymchwil i Ffasiwn Gylchol. Defnyddiwch yr hyn rydych chi wedi’i ddysgu i ysbrydoli eich dyluniad o’ch brand eich hun sy’n gwerthu eitem o ddillad. </a:t>
            </a:r>
          </a:p>
          <a:p>
            <a:pPr>
              <a:lnSpc>
                <a:spcPct val="107000"/>
              </a:lnSpc>
              <a:spcAft>
                <a:spcPts val="800"/>
              </a:spcAft>
            </a:pP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2400" dirty="0">
                <a:latin typeface="Calibri" panose="020F0502020204030204" pitchFamily="34" charset="0"/>
                <a:ea typeface="Calibri" panose="020F0502020204030204" pitchFamily="34" charset="0"/>
                <a:cs typeface="Times New Roman" panose="02020603050405020304" pitchFamily="18" charset="0"/>
              </a:rPr>
              <a:t>Ystyriwch -  </a:t>
            </a:r>
            <a:r>
              <a:rPr lang="cy-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913892B5-0EB4-D395-7043-0D85C032A15B}"/>
              </a:ext>
            </a:extLst>
          </p:cNvPr>
          <p:cNvSpPr txBox="1"/>
          <p:nvPr/>
        </p:nvSpPr>
        <p:spPr>
          <a:xfrm>
            <a:off x="987620" y="2932639"/>
            <a:ext cx="10963680" cy="3456587"/>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cy-GB" sz="2400" dirty="0">
                <a:latin typeface="Calibri" panose="020F0502020204030204" pitchFamily="34" charset="0"/>
                <a:ea typeface="Calibri" panose="020F0502020204030204" pitchFamily="34" charset="0"/>
                <a:cs typeface="Times New Roman" panose="02020603050405020304" pitchFamily="18" charset="0"/>
              </a:rPr>
              <a:t>Enw a stori – sawl brand cynaliadwy sydd â stori wych y tu ôl iddyn nhw? </a:t>
            </a:r>
          </a:p>
          <a:p>
            <a:pPr marL="342900" indent="-342900">
              <a:lnSpc>
                <a:spcPct val="107000"/>
              </a:lnSpc>
              <a:spcAft>
                <a:spcPts val="800"/>
              </a:spcAft>
              <a:buFont typeface="Arial" panose="020B0604020202020204" pitchFamily="34" charset="0"/>
              <a:buChar char="•"/>
            </a:pPr>
            <a:r>
              <a:rPr lang="cy-GB" sz="2400" dirty="0">
                <a:latin typeface="Calibri" panose="020F0502020204030204" pitchFamily="34" charset="0"/>
                <a:ea typeface="Calibri" panose="020F0502020204030204" pitchFamily="34" charset="0"/>
                <a:cs typeface="Times New Roman" panose="02020603050405020304" pitchFamily="18" charset="0"/>
              </a:rPr>
              <a:t>Beth yw eich cynnyrch? Sut mae’n cael ei werthu/defnyddio?</a:t>
            </a:r>
          </a:p>
          <a:p>
            <a:pPr marL="342900" indent="-342900">
              <a:lnSpc>
                <a:spcPct val="107000"/>
              </a:lnSpc>
              <a:spcAft>
                <a:spcPts val="800"/>
              </a:spcAft>
              <a:buFont typeface="Arial" panose="020B0604020202020204" pitchFamily="34" charset="0"/>
              <a:buChar char="•"/>
            </a:pPr>
            <a:r>
              <a:rPr lang="cy-GB" sz="2400" dirty="0">
                <a:latin typeface="Calibri" panose="020F0502020204030204" pitchFamily="34" charset="0"/>
                <a:ea typeface="Calibri" panose="020F0502020204030204" pitchFamily="34" charset="0"/>
                <a:cs typeface="Times New Roman" panose="02020603050405020304" pitchFamily="18" charset="0"/>
              </a:rPr>
              <a:t>Ble mae’n cael ei wneud, pa ddefnyddiau sy’n cael eu defnyddio?</a:t>
            </a:r>
          </a:p>
          <a:p>
            <a:pPr marL="342900" indent="-342900">
              <a:lnSpc>
                <a:spcPct val="107000"/>
              </a:lnSpc>
              <a:spcAft>
                <a:spcPts val="800"/>
              </a:spcAft>
              <a:buFont typeface="Arial" panose="020B0604020202020204" pitchFamily="34" charset="0"/>
              <a:buChar char="•"/>
            </a:pPr>
            <a:r>
              <a:rPr lang="cy-GB" sz="2400" dirty="0">
                <a:latin typeface="Calibri" panose="020F0502020204030204" pitchFamily="34" charset="0"/>
                <a:ea typeface="Calibri" panose="020F0502020204030204" pitchFamily="34" charset="0"/>
                <a:cs typeface="Times New Roman" panose="02020603050405020304" pitchFamily="18" charset="0"/>
              </a:rPr>
              <a:t>Beth sy’n ei wneud yn gynaliadwy ac yn gylchol? Sut mae’n gallu helpu’r blaned? </a:t>
            </a:r>
            <a:endParaRPr lang="cy-GB" sz="2400" dirty="0">
              <a:latin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cy-GB" sz="2400" dirty="0">
                <a:latin typeface="Calibri" panose="020F0502020204030204" pitchFamily="34" charset="0"/>
                <a:ea typeface="Calibri" panose="020F0502020204030204" pitchFamily="34" charset="0"/>
                <a:cs typeface="Times New Roman" panose="02020603050405020304" pitchFamily="18" charset="0"/>
              </a:rPr>
              <a:t>Deunydd pecynnu, gofal, dewisiadau diwedd oes?</a:t>
            </a:r>
          </a:p>
          <a:p>
            <a:pPr marL="342900" indent="-342900">
              <a:lnSpc>
                <a:spcPct val="107000"/>
              </a:lnSpc>
              <a:spcAft>
                <a:spcPts val="800"/>
              </a:spcAft>
              <a:buFont typeface="Arial" panose="020B0604020202020204" pitchFamily="34" charset="0"/>
              <a:buChar char="•"/>
            </a:pPr>
            <a:r>
              <a:rPr lang="cy-GB" sz="2400" dirty="0">
                <a:latin typeface="Calibri" panose="020F0502020204030204" pitchFamily="34" charset="0"/>
                <a:ea typeface="Calibri" panose="020F0502020204030204" pitchFamily="34" charset="0"/>
                <a:cs typeface="Times New Roman" panose="02020603050405020304" pitchFamily="18" charset="0"/>
              </a:rPr>
              <a:t>Unrhyw beth arall mae’n bwysig i bobl ei wybod am eich brand. </a:t>
            </a:r>
          </a:p>
          <a:p>
            <a:pPr marL="342900" indent="-342900">
              <a:lnSpc>
                <a:spcPct val="107000"/>
              </a:lnSpc>
              <a:spcAft>
                <a:spcPts val="800"/>
              </a:spcAft>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00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WT-icon-corner-whit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4728" y="285955"/>
            <a:ext cx="4987522" cy="2224201"/>
          </a:xfrm>
          <a:prstGeom prst="rect">
            <a:avLst/>
          </a:prstGeom>
        </p:spPr>
      </p:pic>
      <p:sp>
        <p:nvSpPr>
          <p:cNvPr id="2" name="Rectangle 1"/>
          <p:cNvSpPr/>
          <p:nvPr/>
        </p:nvSpPr>
        <p:spPr>
          <a:xfrm>
            <a:off x="0" y="0"/>
            <a:ext cx="12192000" cy="6858000"/>
          </a:xfrm>
          <a:prstGeom prst="rect">
            <a:avLst/>
          </a:prstGeom>
          <a:solidFill>
            <a:srgbClr val="69B3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KWT-Portrait-white.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8039" y="2774950"/>
            <a:ext cx="815925" cy="1308100"/>
          </a:xfrm>
          <a:prstGeom prst="rect">
            <a:avLst/>
          </a:prstGeom>
        </p:spPr>
      </p:pic>
      <p:pic>
        <p:nvPicPr>
          <p:cNvPr id="4" name="Picture 3" descr="social-media-icons-white.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6431" y="6540053"/>
            <a:ext cx="495300" cy="114300"/>
          </a:xfrm>
          <a:prstGeom prst="rect">
            <a:avLst/>
          </a:prstGeom>
        </p:spPr>
      </p:pic>
      <p:sp>
        <p:nvSpPr>
          <p:cNvPr id="10" name="TextBox 9"/>
          <p:cNvSpPr txBox="1"/>
          <p:nvPr/>
        </p:nvSpPr>
        <p:spPr>
          <a:xfrm>
            <a:off x="1803400" y="6459960"/>
            <a:ext cx="7725505" cy="184666"/>
          </a:xfrm>
          <a:prstGeom prst="rect">
            <a:avLst/>
          </a:prstGeom>
          <a:noFill/>
        </p:spPr>
        <p:txBody>
          <a:bodyPr wrap="square" lIns="0" tIns="0" rIns="0" bIns="0" rtlCol="0">
            <a:spAutoFit/>
          </a:bodyPr>
          <a:lstStyle/>
          <a:p>
            <a:pPr>
              <a:lnSpc>
                <a:spcPts val="700"/>
              </a:lnSpc>
            </a:pPr>
            <a:r>
              <a:rPr lang="en-US" sz="600" err="1">
                <a:solidFill>
                  <a:schemeClr val="bg1"/>
                </a:solidFill>
                <a:latin typeface="BloomSpeakOT-Regular"/>
                <a:cs typeface="BloomSpeakOT-Regular"/>
              </a:rPr>
              <a:t>Cadwch</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Gymru’n</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Daclus</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yn</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gwmni</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wedi</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ei</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gyfyngu</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trwy</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warant</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Rhif</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Cwmni</a:t>
            </a:r>
            <a:r>
              <a:rPr lang="en-US" sz="600">
                <a:solidFill>
                  <a:schemeClr val="bg1"/>
                </a:solidFill>
                <a:latin typeface="BloomSpeakOT-Regular"/>
                <a:cs typeface="BloomSpeakOT-Regular"/>
              </a:rPr>
              <a:t>: 4011164 </a:t>
            </a:r>
            <a:r>
              <a:rPr lang="en-US" sz="600" err="1">
                <a:solidFill>
                  <a:schemeClr val="bg1"/>
                </a:solidFill>
                <a:latin typeface="BloomSpeakOT-Regular"/>
                <a:cs typeface="BloomSpeakOT-Regular"/>
              </a:rPr>
              <a:t>Rhif</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Elusen</a:t>
            </a:r>
            <a:r>
              <a:rPr lang="en-US" sz="600">
                <a:solidFill>
                  <a:schemeClr val="bg1"/>
                </a:solidFill>
                <a:latin typeface="BloomSpeakOT-Regular"/>
                <a:cs typeface="BloomSpeakOT-Regular"/>
              </a:rPr>
              <a:t>: 1082058 </a:t>
            </a:r>
            <a:r>
              <a:rPr lang="en-US" sz="600" err="1">
                <a:solidFill>
                  <a:schemeClr val="bg1"/>
                </a:solidFill>
                <a:latin typeface="BloomSpeakOT-Regular"/>
                <a:cs typeface="BloomSpeakOT-Regular"/>
              </a:rPr>
              <a:t>Rhif</a:t>
            </a:r>
            <a:r>
              <a:rPr lang="en-US" sz="600">
                <a:solidFill>
                  <a:schemeClr val="bg1"/>
                </a:solidFill>
                <a:latin typeface="BloomSpeakOT-Regular"/>
                <a:cs typeface="BloomSpeakOT-Regular"/>
              </a:rPr>
              <a:t> TAW: 850 3958 13 </a:t>
            </a:r>
          </a:p>
          <a:p>
            <a:pPr>
              <a:lnSpc>
                <a:spcPts val="700"/>
              </a:lnSpc>
            </a:pPr>
            <a:r>
              <a:rPr lang="en-US" sz="600">
                <a:solidFill>
                  <a:schemeClr val="bg1"/>
                </a:solidFill>
                <a:latin typeface="BloomSpeakOT-Regular"/>
                <a:cs typeface="BloomSpeakOT-Regular"/>
              </a:rPr>
              <a:t>Keep Wales Tidy is a Company Limited by Guarantee. Company Registration Number: 4011164 Charity Registration Number: 1082058 VAT Registration Number: 850 3958 13</a:t>
            </a:r>
          </a:p>
        </p:txBody>
      </p:sp>
      <p:grpSp>
        <p:nvGrpSpPr>
          <p:cNvPr id="17" name="Group 16"/>
          <p:cNvGrpSpPr/>
          <p:nvPr/>
        </p:nvGrpSpPr>
        <p:grpSpPr>
          <a:xfrm>
            <a:off x="1803401" y="6108701"/>
            <a:ext cx="4735391" cy="278015"/>
            <a:chOff x="279400" y="6108700"/>
            <a:chExt cx="4735391" cy="278015"/>
          </a:xfrm>
        </p:grpSpPr>
        <p:sp>
          <p:nvSpPr>
            <p:cNvPr id="9" name="TextBox 8"/>
            <p:cNvSpPr txBox="1"/>
            <p:nvPr/>
          </p:nvSpPr>
          <p:spPr>
            <a:xfrm>
              <a:off x="279400" y="6108700"/>
              <a:ext cx="4735391" cy="276999"/>
            </a:xfrm>
            <a:prstGeom prst="rect">
              <a:avLst/>
            </a:prstGeom>
            <a:noFill/>
          </p:spPr>
          <p:txBody>
            <a:bodyPr wrap="square" lIns="0" tIns="0" rIns="0" bIns="0" rtlCol="0">
              <a:spAutoFit/>
            </a:bodyPr>
            <a:lstStyle/>
            <a:p>
              <a:pPr>
                <a:lnSpc>
                  <a:spcPts val="1100"/>
                </a:lnSpc>
              </a:pPr>
              <a:r>
                <a:rPr lang="en-US" sz="900">
                  <a:solidFill>
                    <a:schemeClr val="bg1"/>
                  </a:solidFill>
                  <a:latin typeface="BloomSpeakOT-Regular"/>
                  <a:cs typeface="BloomSpeakOT-Regular"/>
                </a:rPr>
                <a:t>33-35 </a:t>
              </a:r>
              <a:r>
                <a:rPr lang="en-US" sz="900" err="1">
                  <a:solidFill>
                    <a:schemeClr val="bg1"/>
                  </a:solidFill>
                  <a:latin typeface="BloomSpeakOT-Regular"/>
                  <a:cs typeface="BloomSpeakOT-Regular"/>
                </a:rPr>
                <a:t>Heol</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yr</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Eglwys</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Gadeiriol</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Caerdydd</a:t>
              </a:r>
              <a:r>
                <a:rPr lang="en-US" sz="900">
                  <a:solidFill>
                    <a:schemeClr val="bg1"/>
                  </a:solidFill>
                  <a:latin typeface="BloomSpeakOT-Regular"/>
                  <a:cs typeface="BloomSpeakOT-Regular"/>
                </a:rPr>
                <a:t>, CF11 9HB  |  33-35 Cathedral Rd, Cardiff, CF11 9HB</a:t>
              </a:r>
            </a:p>
            <a:p>
              <a:pPr>
                <a:lnSpc>
                  <a:spcPts val="1100"/>
                </a:lnSpc>
              </a:pPr>
              <a:r>
                <a:rPr lang="en-US" sz="900">
                  <a:solidFill>
                    <a:schemeClr val="bg1"/>
                  </a:solidFill>
                  <a:latin typeface="BloomSpeakOT-Regular"/>
                  <a:cs typeface="BloomSpeakOT-Regular"/>
                </a:rPr>
                <a:t>     029 2025 6767        </a:t>
              </a:r>
              <a:r>
                <a:rPr lang="en-US" sz="900" err="1">
                  <a:solidFill>
                    <a:schemeClr val="bg1"/>
                  </a:solidFill>
                  <a:latin typeface="BloomSpeakOT-Regular"/>
                  <a:cs typeface="BloomSpeakOT-Regular"/>
                </a:rPr>
                <a:t>cadwchgymrundaclus.org</a:t>
              </a:r>
              <a:r>
                <a:rPr lang="en-US" sz="900">
                  <a:solidFill>
                    <a:schemeClr val="bg1"/>
                  </a:solidFill>
                  <a:latin typeface="BloomSpeakOT-Regular"/>
                  <a:cs typeface="BloomSpeakOT-Regular"/>
                </a:rPr>
                <a:t>  |  </a:t>
              </a:r>
              <a:r>
                <a:rPr lang="en-US" sz="900" err="1">
                  <a:solidFill>
                    <a:schemeClr val="bg1"/>
                  </a:solidFill>
                  <a:latin typeface="BloomSpeakOT-Regular"/>
                  <a:cs typeface="BloomSpeakOT-Regular"/>
                </a:rPr>
                <a:t>keepwalestidy.org</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comms@keepwalestidy.org</a:t>
              </a:r>
              <a:endParaRPr lang="en-US" sz="900">
                <a:solidFill>
                  <a:schemeClr val="bg1"/>
                </a:solidFill>
                <a:latin typeface="BloomSpeakOT-Regular"/>
                <a:cs typeface="BloomSpeakOT-Regular"/>
              </a:endParaRPr>
            </a:p>
          </p:txBody>
        </p:sp>
        <p:pic>
          <p:nvPicPr>
            <p:cNvPr id="14" name="Picture 13" descr="weblogo.g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0884" y="6277114"/>
              <a:ext cx="92710" cy="92710"/>
            </a:xfrm>
            <a:prstGeom prst="rect">
              <a:avLst/>
            </a:prstGeom>
          </p:spPr>
        </p:pic>
        <p:pic>
          <p:nvPicPr>
            <p:cNvPr id="15" name="Picture 14" descr="telephoneNumber.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400" y="6264414"/>
              <a:ext cx="99060" cy="90189"/>
            </a:xfrm>
            <a:prstGeom prst="rect">
              <a:avLst/>
            </a:prstGeom>
          </p:spPr>
        </p:pic>
        <p:pic>
          <p:nvPicPr>
            <p:cNvPr id="16" name="Picture 15" descr="microscope-icon.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8675" y="6261239"/>
              <a:ext cx="82550" cy="125476"/>
            </a:xfrm>
            <a:prstGeom prst="rect">
              <a:avLst/>
            </a:prstGeom>
          </p:spPr>
        </p:pic>
      </p:grpSp>
    </p:spTree>
    <p:extLst>
      <p:ext uri="{BB962C8B-B14F-4D97-AF65-F5344CB8AC3E}">
        <p14:creationId xmlns:p14="http://schemas.microsoft.com/office/powerpoint/2010/main" val="330512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Did you know less than 1% of old clothing becomes new clothes? Make a circular economy for fashion">
            <a:hlinkClick r:id="" action="ppaction://media"/>
            <a:extLst>
              <a:ext uri="{FF2B5EF4-FFF2-40B4-BE49-F238E27FC236}">
                <a16:creationId xmlns:a16="http://schemas.microsoft.com/office/drawing/2014/main" id="{C3F7F60F-7F57-C20C-696C-610DAEA8D452}"/>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113085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87D643-AA9C-808A-4239-FE4ED85F522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3467" y="781641"/>
            <a:ext cx="5294716" cy="5294716"/>
          </a:xfrm>
          <a:prstGeom prst="rect">
            <a:avLst/>
          </a:prstGeom>
        </p:spPr>
      </p:pic>
      <p:cxnSp>
        <p:nvCxnSpPr>
          <p:cNvPr id="26" name="Straight Connector 2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40E9DF6-5EF3-22B6-E68D-2791A779BAC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53817" y="783027"/>
            <a:ext cx="5294715" cy="5291944"/>
          </a:xfrm>
          <a:prstGeom prst="rect">
            <a:avLst/>
          </a:prstGeom>
        </p:spPr>
      </p:pic>
    </p:spTree>
    <p:extLst>
      <p:ext uri="{BB962C8B-B14F-4D97-AF65-F5344CB8AC3E}">
        <p14:creationId xmlns:p14="http://schemas.microsoft.com/office/powerpoint/2010/main" val="235862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E1D08F-AE8A-9BFA-24DC-8D96364863A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3467" y="781641"/>
            <a:ext cx="5294716" cy="5294716"/>
          </a:xfrm>
          <a:prstGeom prst="rect">
            <a:avLst/>
          </a:prstGeom>
        </p:spPr>
      </p:pic>
      <p:cxnSp>
        <p:nvCxnSpPr>
          <p:cNvPr id="34" name="Straight Connector 2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CC4186A-596F-C01B-D15D-81690570975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53817" y="781642"/>
            <a:ext cx="5294715" cy="5294715"/>
          </a:xfrm>
          <a:prstGeom prst="rect">
            <a:avLst/>
          </a:prstGeom>
        </p:spPr>
      </p:pic>
    </p:spTree>
    <p:extLst>
      <p:ext uri="{BB962C8B-B14F-4D97-AF65-F5344CB8AC3E}">
        <p14:creationId xmlns:p14="http://schemas.microsoft.com/office/powerpoint/2010/main" val="36456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F9FED4-0D4D-6941-638F-8AD12459644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3467" y="781641"/>
            <a:ext cx="5294716" cy="529471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F714E8B-F7C9-8CB2-922C-50DBAF1D2A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55190" y="781642"/>
            <a:ext cx="5291968" cy="5294715"/>
          </a:xfrm>
          <a:prstGeom prst="rect">
            <a:avLst/>
          </a:prstGeom>
        </p:spPr>
      </p:pic>
    </p:spTree>
    <p:extLst>
      <p:ext uri="{BB962C8B-B14F-4D97-AF65-F5344CB8AC3E}">
        <p14:creationId xmlns:p14="http://schemas.microsoft.com/office/powerpoint/2010/main" val="375107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letter&#10;&#10;Description automatically generated">
            <a:extLst>
              <a:ext uri="{FF2B5EF4-FFF2-40B4-BE49-F238E27FC236}">
                <a16:creationId xmlns:a16="http://schemas.microsoft.com/office/drawing/2014/main" id="{C1972211-FBA9-54E1-4452-2B3500D76F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TextBox 2">
            <a:extLst>
              <a:ext uri="{FF2B5EF4-FFF2-40B4-BE49-F238E27FC236}">
                <a16:creationId xmlns:a16="http://schemas.microsoft.com/office/drawing/2014/main" id="{CC03D937-D216-7E24-9BA1-AEDB718F2BE9}"/>
              </a:ext>
            </a:extLst>
          </p:cNvPr>
          <p:cNvSpPr txBox="1"/>
          <p:nvPr/>
        </p:nvSpPr>
        <p:spPr>
          <a:xfrm>
            <a:off x="6892119" y="2630161"/>
            <a:ext cx="4589491" cy="3332489"/>
          </a:xfrm>
          <a:prstGeom prst="rect">
            <a:avLst/>
          </a:prstGeom>
        </p:spPr>
        <p:txBody>
          <a:bodyPr vert="horz" lIns="91440" tIns="45720" rIns="91440" bIns="45720" rtlCol="0">
            <a:prstTxWarp prst="textArchUp">
              <a:avLst/>
            </a:prstTxWarp>
            <a:normAutofit/>
          </a:bodyPr>
          <a:lstStyle/>
          <a:p>
            <a:pPr indent="-228600">
              <a:lnSpc>
                <a:spcPct val="90000"/>
              </a:lnSpc>
              <a:spcAft>
                <a:spcPts val="600"/>
              </a:spcAft>
              <a:buFont typeface="Arial" panose="020B0604020202020204" pitchFamily="34" charset="0"/>
              <a:buChar char="•"/>
            </a:pPr>
            <a:r>
              <a:rPr lang="en-GB" sz="2000" b="0" i="0" dirty="0">
                <a:solidFill>
                  <a:srgbClr val="242424"/>
                </a:solidFill>
                <a:effectLst/>
                <a:latin typeface="Calibri" panose="020F0502020204030204" pitchFamily="34" charset="0"/>
              </a:rPr>
              <a:t>A </a:t>
            </a:r>
            <a:r>
              <a:rPr lang="en-GB" sz="2000" b="0" i="0" dirty="0" err="1">
                <a:solidFill>
                  <a:srgbClr val="242424"/>
                </a:solidFill>
                <a:effectLst/>
                <a:latin typeface="Calibri" panose="020F0502020204030204" pitchFamily="34" charset="0"/>
              </a:rPr>
              <a:t>ydych</a:t>
            </a:r>
            <a:r>
              <a:rPr lang="en-GB" sz="2000" b="0" i="0" dirty="0">
                <a:solidFill>
                  <a:srgbClr val="242424"/>
                </a:solidFill>
                <a:effectLst/>
                <a:latin typeface="Calibri" panose="020F0502020204030204" pitchFamily="34" charset="0"/>
              </a:rPr>
              <a:t> </a:t>
            </a:r>
            <a:r>
              <a:rPr lang="en-GB" sz="2000" b="0" i="0" dirty="0" err="1">
                <a:solidFill>
                  <a:srgbClr val="242424"/>
                </a:solidFill>
                <a:effectLst/>
                <a:latin typeface="Calibri" panose="020F0502020204030204" pitchFamily="34" charset="0"/>
              </a:rPr>
              <a:t>yn</a:t>
            </a:r>
            <a:r>
              <a:rPr lang="en-GB" sz="2000" b="0" i="0" dirty="0">
                <a:solidFill>
                  <a:srgbClr val="242424"/>
                </a:solidFill>
                <a:effectLst/>
                <a:latin typeface="Calibri" panose="020F0502020204030204" pitchFamily="34" charset="0"/>
              </a:rPr>
              <a:t> </a:t>
            </a:r>
            <a:r>
              <a:rPr lang="en-GB" sz="2000" b="0" i="0" dirty="0" err="1">
                <a:solidFill>
                  <a:srgbClr val="242424"/>
                </a:solidFill>
                <a:effectLst/>
                <a:latin typeface="Calibri" panose="020F0502020204030204" pitchFamily="34" charset="0"/>
              </a:rPr>
              <a:t>medru</a:t>
            </a:r>
            <a:r>
              <a:rPr lang="en-GB" sz="2000" b="0" i="0" dirty="0">
                <a:solidFill>
                  <a:srgbClr val="242424"/>
                </a:solidFill>
                <a:effectLst/>
                <a:latin typeface="Calibri" panose="020F0502020204030204" pitchFamily="34" charset="0"/>
              </a:rPr>
              <a:t> </a:t>
            </a:r>
            <a:r>
              <a:rPr lang="en-GB" sz="2000" b="0" i="0" dirty="0" err="1">
                <a:solidFill>
                  <a:srgbClr val="242424"/>
                </a:solidFill>
                <a:effectLst/>
                <a:latin typeface="Calibri" panose="020F0502020204030204" pitchFamily="34" charset="0"/>
              </a:rPr>
              <a:t>meddwl</a:t>
            </a:r>
            <a:r>
              <a:rPr lang="en-GB" sz="2000" b="0" i="0" dirty="0">
                <a:solidFill>
                  <a:srgbClr val="242424"/>
                </a:solidFill>
                <a:effectLst/>
                <a:latin typeface="Calibri" panose="020F0502020204030204" pitchFamily="34" charset="0"/>
              </a:rPr>
              <a:t> am </a:t>
            </a:r>
            <a:r>
              <a:rPr lang="en-GB" sz="2000" b="0" i="0" dirty="0" err="1">
                <a:solidFill>
                  <a:srgbClr val="242424"/>
                </a:solidFill>
                <a:effectLst/>
                <a:latin typeface="Calibri" panose="020F0502020204030204" pitchFamily="34" charset="0"/>
              </a:rPr>
              <a:t>frandiau</a:t>
            </a:r>
            <a:r>
              <a:rPr lang="en-GB" sz="2000" b="0" i="0" dirty="0">
                <a:solidFill>
                  <a:srgbClr val="242424"/>
                </a:solidFill>
                <a:effectLst/>
                <a:latin typeface="Calibri" panose="020F0502020204030204" pitchFamily="34" charset="0"/>
              </a:rPr>
              <a:t> neu </a:t>
            </a:r>
            <a:r>
              <a:rPr lang="en-GB" sz="2000" b="0" i="0" dirty="0" err="1">
                <a:solidFill>
                  <a:srgbClr val="242424"/>
                </a:solidFill>
                <a:effectLst/>
                <a:latin typeface="Calibri" panose="020F0502020204030204" pitchFamily="34" charset="0"/>
              </a:rPr>
              <a:t>fudiadau</a:t>
            </a:r>
            <a:r>
              <a:rPr lang="en-GB" sz="2000" b="0" i="0" dirty="0">
                <a:solidFill>
                  <a:srgbClr val="242424"/>
                </a:solidFill>
                <a:effectLst/>
                <a:latin typeface="Calibri" panose="020F0502020204030204" pitchFamily="34" charset="0"/>
              </a:rPr>
              <a:t> </a:t>
            </a:r>
            <a:r>
              <a:rPr lang="en-GB" sz="2000" b="0" i="0" dirty="0" err="1">
                <a:solidFill>
                  <a:srgbClr val="242424"/>
                </a:solidFill>
                <a:effectLst/>
                <a:latin typeface="Calibri" panose="020F0502020204030204" pitchFamily="34" charset="0"/>
              </a:rPr>
              <a:t>ffasiwn</a:t>
            </a:r>
            <a:r>
              <a:rPr lang="en-GB" sz="2000" b="0" i="0" dirty="0">
                <a:solidFill>
                  <a:srgbClr val="242424"/>
                </a:solidFill>
                <a:effectLst/>
                <a:latin typeface="Calibri" panose="020F0502020204030204" pitchFamily="34" charset="0"/>
              </a:rPr>
              <a:t> </a:t>
            </a:r>
            <a:r>
              <a:rPr lang="en-GB" sz="2000" b="0" i="0" dirty="0" err="1">
                <a:solidFill>
                  <a:srgbClr val="242424"/>
                </a:solidFill>
                <a:effectLst/>
                <a:latin typeface="Calibri" panose="020F0502020204030204" pitchFamily="34" charset="0"/>
              </a:rPr>
              <a:t>gylchol</a:t>
            </a:r>
            <a:r>
              <a:rPr lang="en-GB" sz="2000" b="0" i="0">
                <a:solidFill>
                  <a:srgbClr val="242424"/>
                </a:solidFill>
                <a:effectLst/>
                <a:latin typeface="Calibri" panose="020F0502020204030204" pitchFamily="34" charset="0"/>
              </a:rPr>
              <a:t>?</a:t>
            </a:r>
            <a:endParaRPr lang="en-US" sz="2000" dirty="0"/>
          </a:p>
        </p:txBody>
      </p:sp>
      <p:pic>
        <p:nvPicPr>
          <p:cNvPr id="4" name="Picture 3" descr="Chart, bar chart&#10;&#10;Description automatically generated">
            <a:extLst>
              <a:ext uri="{FF2B5EF4-FFF2-40B4-BE49-F238E27FC236}">
                <a16:creationId xmlns:a16="http://schemas.microsoft.com/office/drawing/2014/main" id="{845F7278-5F7C-45B3-B0F6-37C37CBA83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531" y="1311659"/>
            <a:ext cx="5397500" cy="820572"/>
          </a:xfrm>
          <a:prstGeom prst="rect">
            <a:avLst/>
          </a:prstGeom>
        </p:spPr>
      </p:pic>
      <p:sp>
        <p:nvSpPr>
          <p:cNvPr id="2" name="TextBox 1">
            <a:extLst>
              <a:ext uri="{FF2B5EF4-FFF2-40B4-BE49-F238E27FC236}">
                <a16:creationId xmlns:a16="http://schemas.microsoft.com/office/drawing/2014/main" id="{FD0B5909-AFAA-D00D-8781-C83CE1C8764F}"/>
              </a:ext>
            </a:extLst>
          </p:cNvPr>
          <p:cNvSpPr txBox="1"/>
          <p:nvPr/>
        </p:nvSpPr>
        <p:spPr>
          <a:xfrm>
            <a:off x="696975" y="1485900"/>
            <a:ext cx="5397500" cy="646331"/>
          </a:xfrm>
          <a:prstGeom prst="rect">
            <a:avLst/>
          </a:prstGeom>
          <a:noFill/>
        </p:spPr>
        <p:txBody>
          <a:bodyPr wrap="square" rtlCol="0">
            <a:spAutoFit/>
          </a:bodyPr>
          <a:lstStyle/>
          <a:p>
            <a:pPr algn="ctr"/>
            <a:r>
              <a:rPr lang="cy-GB" b="1" noProof="0" dirty="0"/>
              <a:t>Mae ymestyn bywyd eich dillad gan un flwyddyn yn gallu lleihau eu hôl troed carbon gan </a:t>
            </a:r>
            <a:endParaRPr lang="en-GB" b="1" dirty="0"/>
          </a:p>
        </p:txBody>
      </p:sp>
    </p:spTree>
    <p:extLst>
      <p:ext uri="{BB962C8B-B14F-4D97-AF65-F5344CB8AC3E}">
        <p14:creationId xmlns:p14="http://schemas.microsoft.com/office/powerpoint/2010/main" val="126887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42732F-4FFC-4235-EC6E-3411FFC8B1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3254" y="384311"/>
            <a:ext cx="10853532" cy="5340627"/>
          </a:xfrm>
          <a:prstGeom prst="rect">
            <a:avLst/>
          </a:prstGeom>
        </p:spPr>
      </p:pic>
      <p:pic>
        <p:nvPicPr>
          <p:cNvPr id="1026" name="Picture 2" descr="Patagonia Logo | Symbol, History, PNG (3840*2160)">
            <a:extLst>
              <a:ext uri="{FF2B5EF4-FFF2-40B4-BE49-F238E27FC236}">
                <a16:creationId xmlns:a16="http://schemas.microsoft.com/office/drawing/2014/main" id="{B0197024-F2DB-813D-5CDC-D935BF260D1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03235" y="5126356"/>
            <a:ext cx="5934537" cy="155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71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0A824-415F-D8E8-1483-054AEC1A1B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827" y="567110"/>
            <a:ext cx="10099900" cy="5049950"/>
          </a:xfrm>
          <a:prstGeom prst="rect">
            <a:avLst/>
          </a:prstGeom>
        </p:spPr>
      </p:pic>
      <p:pic>
        <p:nvPicPr>
          <p:cNvPr id="4" name="Picture 3">
            <a:extLst>
              <a:ext uri="{FF2B5EF4-FFF2-40B4-BE49-F238E27FC236}">
                <a16:creationId xmlns:a16="http://schemas.microsoft.com/office/drawing/2014/main" id="{96DFA4E9-7338-2D89-B492-2E99FAA79C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07799">
            <a:off x="7508836" y="5063443"/>
            <a:ext cx="4828519" cy="1421066"/>
          </a:xfrm>
          <a:prstGeom prst="rect">
            <a:avLst/>
          </a:prstGeom>
        </p:spPr>
      </p:pic>
    </p:spTree>
    <p:extLst>
      <p:ext uri="{BB962C8B-B14F-4D97-AF65-F5344CB8AC3E}">
        <p14:creationId xmlns:p14="http://schemas.microsoft.com/office/powerpoint/2010/main" val="270537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253819-F93F-7047-D5B0-F417AF69F6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1907" y="538266"/>
            <a:ext cx="11038906" cy="5174044"/>
          </a:xfrm>
          <a:prstGeom prst="rect">
            <a:avLst/>
          </a:prstGeom>
        </p:spPr>
      </p:pic>
      <p:pic>
        <p:nvPicPr>
          <p:cNvPr id="2050" name="Picture 2" descr="MUD JEANS INT. (@mudjeansNL) | Twitter">
            <a:extLst>
              <a:ext uri="{FF2B5EF4-FFF2-40B4-BE49-F238E27FC236}">
                <a16:creationId xmlns:a16="http://schemas.microsoft.com/office/drawing/2014/main" id="{6CB718BE-378D-6DD6-41D3-746C4B3CDC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56726" y="3699311"/>
            <a:ext cx="2955302" cy="295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342986"/>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D3B564-A465-421F-904C-29B92B15D50D}">
  <ds:schemaRefs>
    <ds:schemaRef ds:uri="17ab7feb-103c-43e2-999d-b4ab3178c1c5"/>
    <ds:schemaRef ds:uri="7462a2d9-f055-4e0b-a931-2d9f1fccad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021d3e1-1530-407e-a90e-9b8e1e94f231"/>
    <ds:schemaRef ds:uri="1fb54833-1161-4082-9686-96e514f26ab6"/>
  </ds:schemaRefs>
</ds:datastoreItem>
</file>

<file path=customXml/itemProps2.xml><?xml version="1.0" encoding="utf-8"?>
<ds:datastoreItem xmlns:ds="http://schemas.openxmlformats.org/officeDocument/2006/customXml" ds:itemID="{9D6534DF-6D20-45A9-A173-F670BEE3BA47}">
  <ds:schemaRefs>
    <ds:schemaRef ds:uri="http://schemas.microsoft.com/sharepoint/v3/contenttype/forms"/>
  </ds:schemaRefs>
</ds:datastoreItem>
</file>

<file path=customXml/itemProps3.xml><?xml version="1.0" encoding="utf-8"?>
<ds:datastoreItem xmlns:ds="http://schemas.openxmlformats.org/officeDocument/2006/customXml" ds:itemID="{35BBEB33-3C4E-417E-804B-41EB95E7AF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2a2d9-f055-4e0b-a931-2d9f1fccad37"/>
    <ds:schemaRef ds:uri="17ab7feb-103c-43e2-999d-b4ab3178c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276</TotalTime>
  <Words>1390</Words>
  <Application>Microsoft Office PowerPoint</Application>
  <PresentationFormat>Widescreen</PresentationFormat>
  <Paragraphs>117</Paragraphs>
  <Slides>16</Slides>
  <Notes>14</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Bloom Speak OT</vt:lpstr>
      <vt:lpstr>BloomSpeakOT-Bold</vt:lpstr>
      <vt:lpstr>BloomSpeakOT-Heavy</vt:lpstr>
      <vt:lpstr>BloomSpeakOT-Regular</vt:lpstr>
      <vt:lpstr>Calibri</vt:lpstr>
      <vt:lpstr>Calibri Light</vt:lpstr>
      <vt:lpstr>Lato</vt:lpstr>
      <vt:lpstr>montserrat</vt:lpstr>
      <vt:lpstr>Default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Golley Slater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Bedford</dc:creator>
  <cp:lastModifiedBy>Alex Prescot</cp:lastModifiedBy>
  <cp:revision>8</cp:revision>
  <dcterms:created xsi:type="dcterms:W3CDTF">2016-10-07T08:13:20Z</dcterms:created>
  <dcterms:modified xsi:type="dcterms:W3CDTF">2023-01-09T14:41:45Z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0x010100F29595A95828084E90BFF0DA4DE95CD5</vt:lpwstr>
  </property>
  <property fmtid="{D5CDD505-2E9C-101B-9397-08002B2CF9AE}" pid="3" name="MediaServiceImageTags">
    <vt:lpwstr/>
  </property>
</Properties>
</file>