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93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09D26-38FE-4CE9-9840-C878E8614AB0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9D67-0032-45E5-BB9E-7593FB9B8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6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ainyourstyle.org/en/fiber-ecore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Ffigwr 3. Cyfraniad </a:t>
            </a:r>
            <a:r>
              <a:rPr lang="cy-GB" dirty="0" err="1"/>
              <a:t>amcangyfrifedig</a:t>
            </a:r>
            <a:r>
              <a:rPr lang="cy-GB" dirty="0"/>
              <a:t> (%) pob cam cylch bywyd y dilledyn i’r ôl troed carbon, dŵr a gwastraff. </a:t>
            </a:r>
          </a:p>
          <a:p>
            <a:endParaRPr lang="cy-GB" dirty="0"/>
          </a:p>
          <a:p>
            <a:r>
              <a:rPr lang="cy-GB" dirty="0">
                <a:solidFill>
                  <a:srgbClr val="FF0000"/>
                </a:solidFill>
              </a:rPr>
              <a:t>Colofn gyntaf</a:t>
            </a:r>
          </a:p>
          <a:p>
            <a:r>
              <a:rPr lang="cy-GB" dirty="0"/>
              <a:t>Cyflenwad defnyddiau a dillad</a:t>
            </a:r>
          </a:p>
          <a:p>
            <a:r>
              <a:rPr lang="cy-GB" dirty="0"/>
              <a:t>Cynhyrchiad ffibr, edafedd a dillad, dosbarthu ac adwerthu</a:t>
            </a:r>
          </a:p>
          <a:p>
            <a:endParaRPr lang="cy-GB" dirty="0"/>
          </a:p>
          <a:p>
            <a:r>
              <a:rPr lang="cy-GB" dirty="0"/>
              <a:t>Y rhan fwyaf o ôl troed y dŵr, tri chwarter ôl troed y carbon a thraean ôl troed y gwastraff</a:t>
            </a:r>
          </a:p>
          <a:p>
            <a:r>
              <a:rPr lang="cy-GB" dirty="0"/>
              <a:t>Cynhyrchiant ffibr</a:t>
            </a:r>
          </a:p>
          <a:p>
            <a:r>
              <a:rPr lang="cy-GB" dirty="0"/>
              <a:t>Cynhyrchiant edafedd, ffabrig a dillad</a:t>
            </a:r>
          </a:p>
          <a:p>
            <a:r>
              <a:rPr lang="cy-GB" dirty="0"/>
              <a:t>Dosbarthu ac adwerthu</a:t>
            </a:r>
          </a:p>
          <a:p>
            <a:endParaRPr lang="cy-GB" dirty="0"/>
          </a:p>
          <a:p>
            <a:endParaRPr lang="cy-GB" dirty="0"/>
          </a:p>
          <a:p>
            <a:r>
              <a:rPr lang="cy-GB" dirty="0"/>
              <a:t>Ail golofn</a:t>
            </a:r>
          </a:p>
          <a:p>
            <a:r>
              <a:rPr lang="cy-GB" dirty="0"/>
              <a:t>Mewn defnydd</a:t>
            </a:r>
          </a:p>
          <a:p>
            <a:r>
              <a:rPr lang="cy-GB" dirty="0"/>
              <a:t>Defnyddio ac ailddefnyddio, golchi, storio</a:t>
            </a:r>
          </a:p>
          <a:p>
            <a:r>
              <a:rPr lang="cy-GB" dirty="0"/>
              <a:t>Un chwarter o’r ôl troed carbon</a:t>
            </a:r>
          </a:p>
          <a:p>
            <a:r>
              <a:rPr lang="cy-GB" dirty="0"/>
              <a:t>Mewn defnydd</a:t>
            </a:r>
          </a:p>
          <a:p>
            <a:r>
              <a:rPr lang="cy-GB" dirty="0"/>
              <a:t>(dillad, glanhau)</a:t>
            </a:r>
          </a:p>
          <a:p>
            <a:endParaRPr lang="cy-GB" dirty="0"/>
          </a:p>
          <a:p>
            <a:r>
              <a:rPr lang="cy-GB" dirty="0"/>
              <a:t>Trydedd colofn</a:t>
            </a:r>
          </a:p>
          <a:p>
            <a:r>
              <a:rPr lang="cy-GB" dirty="0"/>
              <a:t>Diwedd oes</a:t>
            </a:r>
          </a:p>
          <a:p>
            <a:r>
              <a:rPr lang="cy-GB" dirty="0"/>
              <a:t>Ailddefnyddio, ailgylchu, llosgi, tirlenwi</a:t>
            </a:r>
          </a:p>
          <a:p>
            <a:r>
              <a:rPr lang="cy-GB" dirty="0"/>
              <a:t>Dau draean o’r ôl troed gwastraff</a:t>
            </a:r>
          </a:p>
          <a:p>
            <a:r>
              <a:rPr lang="cy-GB" dirty="0"/>
              <a:t>Diwedd oes</a:t>
            </a:r>
          </a:p>
          <a:p>
            <a:endParaRPr lang="cy-GB" dirty="0"/>
          </a:p>
          <a:p>
            <a:r>
              <a:rPr lang="cy-GB" dirty="0"/>
              <a:t>Carbon    Dŵr   Gwastraff</a:t>
            </a:r>
          </a:p>
          <a:p>
            <a:r>
              <a:rPr lang="cy-GB" dirty="0"/>
              <a:t>Mae ail-ddefnyddio ac ailgylchu dillad ar ddiwedd eu hoes yn lleihau’r ôl troed carbon drwy leihau’r angen am defnyddiau newydd: dyma’r rheswm am y ffigwr negyddol.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9D67-0032-45E5-BB9E-7593FB9B8F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Sustainable Fabrics • Guide on the most ethical materials [2020] — </a:t>
            </a:r>
            <a:r>
              <a:rPr lang="en-GB" dirty="0" err="1">
                <a:hlinkClick r:id="rId3"/>
              </a:rPr>
              <a:t>SustainYourStyle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9D67-0032-45E5-BB9E-7593FB9B8F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9D67-0032-45E5-BB9E-7593FB9B8F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4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125B-002D-81DA-BF84-319DCEB9A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7EA62-62BF-83EF-E73B-632EDE915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87E2-41E9-1E9D-29C2-408C9308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CA27-A0FB-1FA3-678B-B86912D5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E5814-751F-6E9A-7FA5-A6135710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3EDD-04F5-5C0C-872A-5F711FDA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C7E77-215C-F830-BC5A-D2B7A6E0F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88A6C-0369-2F7A-4819-61C4F88B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1D98-A34E-4608-5C5F-32307B9A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CAD7-1D48-2EF0-C41E-03B1CBA6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B2B60-12A9-2AAB-61B4-49783F23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30E41-4236-DF52-5FF4-7B59A04D0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6B6E-CB19-F709-7E3C-8E4F4990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3C39-E956-82A4-D829-327F8E0C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0125-AEA7-5FF0-A693-91222B41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3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2" y="6120619"/>
            <a:ext cx="904009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0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 r="2675"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0"/>
            <a:ext cx="10160000" cy="4074476"/>
          </a:xfrm>
          <a:prstGeom prst="rect">
            <a:avLst/>
          </a:prstGeom>
        </p:spPr>
        <p:txBody>
          <a:bodyPr vert="horz" lIns="0" tIns="0" rIns="0" bIns="0" numCol="2" spcCol="1778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2 column</a:t>
            </a:r>
          </a:p>
        </p:txBody>
      </p:sp>
    </p:spTree>
    <p:extLst>
      <p:ext uri="{BB962C8B-B14F-4D97-AF65-F5344CB8AC3E}">
        <p14:creationId xmlns:p14="http://schemas.microsoft.com/office/powerpoint/2010/main" val="246088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3620-887A-B370-A9FE-C59D39C4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4AF7-D7EF-0684-B99D-05FEC04D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54F9E-3A1D-EBE4-80D5-91A4B435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78B5-CD83-3DFC-BFEA-2560143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7C3A-7C73-1E6F-6796-118A12A2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0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B874-0C8E-864B-0A57-7DA40EED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41BE-7B76-11E1-8FAB-EC339465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07A4-739C-C96F-BB34-A598F89A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60F77-FC63-FCC1-8CB6-34A70B05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86ED4-13CF-FB02-7E73-5A2D19F0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5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2109-71B3-8A9B-55D9-D7ABC6A1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AD3F-FC6F-CE7E-5C24-73D6B85B1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2B19D-403D-7632-FD42-6CB1A5C3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48F14-F791-4766-D9B4-B1841607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38EE1-9E08-8F25-E91C-A8588570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FE79C-A4D7-57C2-75C0-17E668F0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9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419E-B110-22E4-31A7-20716C34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3753-CA12-3F44-0B3F-B8115859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9BA-D14A-2D46-17B5-B2DF5C1E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EAD51-660B-FA82-33EB-EC8503426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DBC27-3030-11D6-0E2C-D7185CE9D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3AA90-F6E4-58AE-DFDB-245F74A7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6743B-4EF4-39BD-A1D4-A48A7E74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62F18-5096-2C9A-C787-8D57B2A9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6007-8DF7-E7F7-1AFE-2BF60198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0D0D2-E2CD-A137-F152-A76C3CE0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94D6-23D5-4B8E-14E1-EFC69854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CA939-2BAA-44F5-721F-97D87F04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C6D63-C5ED-23DC-C9BA-2067AA64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5A428-81D3-F3D5-1103-2F23209E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BA19-E99F-D25C-BA83-20E3504B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7570-D2BC-0894-66CE-6B63CFD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01FF-CF82-131D-708C-D26457F2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DF0FB-65E7-3BF9-F8E4-DFBE4A3C4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23DEA-1F3A-7FBB-6707-11B786E2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E8DF0-8829-E265-2753-C0731FF3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14DE9-7E73-53BC-D50C-36ABFD45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6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4E7A-95B4-50B7-C6F0-54E3D9A5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8C9BB-319E-37C6-27E4-C523369B1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EE97E-2435-86AA-67D9-79EA1A840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50757-07E3-8F0C-E1A6-81A0A995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E9D37-B9BF-CEB1-B305-51340B9B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42DC8-AE3D-3CDB-28C0-1E7E2AA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5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86C7F-6901-C9F3-F841-39C1C9D9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02453-0BAE-4B17-9496-F2588149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887C-E05E-41CC-B570-CACE2F0C7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F999-9476-469D-8465-C4E96048F1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7DB98-95A8-D796-70A1-B94C1E1AB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A0CB-9F27-457A-CAE7-91D3CDDA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D61B-379F-4F4C-B9EE-FAA8BDA7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O4270SWkehI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zOe_M3GutdY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colorful folded cloths">
            <a:extLst>
              <a:ext uri="{FF2B5EF4-FFF2-40B4-BE49-F238E27FC236}">
                <a16:creationId xmlns:a16="http://schemas.microsoft.com/office/drawing/2014/main" id="{9AA8B1FE-FCC9-D871-2D34-5A592939D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10203"/>
          <a:stretch/>
        </p:blipFill>
        <p:spPr bwMode="auto">
          <a:xfrm>
            <a:off x="735196" y="288758"/>
            <a:ext cx="10654699" cy="6352674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9892" y="5026093"/>
            <a:ext cx="7625305" cy="12329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</a:pPr>
            <a:endParaRPr lang="cy-GB" sz="800" kern="3200" spc="-30" dirty="0">
              <a:ln>
                <a:solidFill>
                  <a:srgbClr val="69B39D"/>
                </a:solidFill>
              </a:ln>
              <a:solidFill>
                <a:srgbClr val="6FB39D"/>
              </a:solidFill>
              <a:latin typeface="Calibri" panose="020F0502020204030204" pitchFamily="34" charset="0"/>
              <a:cs typeface="BloomSpeakOT-Regular"/>
            </a:endParaRPr>
          </a:p>
          <a:p>
            <a:pPr algn="ctr">
              <a:lnSpc>
                <a:spcPts val="3400"/>
              </a:lnSpc>
            </a:pPr>
            <a:r>
              <a:rPr lang="cy-GB" sz="4800" kern="3200" spc="-30" dirty="0">
                <a:ln>
                  <a:solidFill>
                    <a:srgbClr val="69B39D"/>
                  </a:solidFill>
                </a:ln>
                <a:solidFill>
                  <a:srgbClr val="6FB39D"/>
                </a:solidFill>
                <a:latin typeface="Calibri" panose="020F0502020204030204" pitchFamily="34" charset="0"/>
                <a:cs typeface="BloomSpeakOT-Regular"/>
              </a:rPr>
              <a:t>Effaith Ddefnyddiau</a:t>
            </a:r>
          </a:p>
          <a:p>
            <a:pPr algn="ctr">
              <a:lnSpc>
                <a:spcPts val="3400"/>
              </a:lnSpc>
            </a:pPr>
            <a:endParaRPr lang="en-US" sz="800" kern="3200" spc="-30" dirty="0">
              <a:ln>
                <a:solidFill>
                  <a:srgbClr val="69B39D"/>
                </a:solidFill>
              </a:ln>
              <a:solidFill>
                <a:srgbClr val="6FB39D"/>
              </a:solidFill>
              <a:latin typeface="Calibri" panose="020F0502020204030204" pitchFamily="34" charset="0"/>
              <a:cs typeface="BloomSpeakOT-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5026093"/>
            <a:ext cx="2463800" cy="18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Bambŵ</a:t>
            </a:r>
            <a:endParaRPr lang="cy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6273-88BA-7BB2-8492-328519FF24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862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Calibri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18748-2565-3731-8EB2-F20E019F7E2F}"/>
              </a:ext>
            </a:extLst>
          </p:cNvPr>
          <p:cNvSpPr txBox="1"/>
          <p:nvPr/>
        </p:nvSpPr>
        <p:spPr>
          <a:xfrm>
            <a:off x="1090863" y="1540042"/>
            <a:ext cx="7972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dirty="0"/>
              <a:t>Tyfu’n gyflym iawn</a:t>
            </a:r>
          </a:p>
          <a:p>
            <a:r>
              <a:rPr lang="cy-GB" sz="2800" dirty="0"/>
              <a:t>Does dim angen plaladdwyr neu gwrtaith i’w dyfu </a:t>
            </a:r>
          </a:p>
          <a:p>
            <a:r>
              <a:rPr lang="cy-GB" sz="2800" dirty="0"/>
              <a:t>Mae’n defnyddio cemegyn cryf iawn i droi’r bambŵ yn ffibr sydd wedi’i gysylltu â llygredd dŵr </a:t>
            </a:r>
          </a:p>
          <a:p>
            <a:r>
              <a:rPr lang="cy-GB" sz="2800" dirty="0"/>
              <a:t>Ffibr naturiol felly mae’n fioddiraddadwy</a:t>
            </a:r>
          </a:p>
        </p:txBody>
      </p:sp>
    </p:spTree>
    <p:extLst>
      <p:ext uri="{BB962C8B-B14F-4D97-AF65-F5344CB8AC3E}">
        <p14:creationId xmlns:p14="http://schemas.microsoft.com/office/powerpoint/2010/main" val="177600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C</a:t>
            </a:r>
            <a:r>
              <a:rPr lang="en-GB" sz="4000" dirty="0" err="1">
                <a:solidFill>
                  <a:srgbClr val="6FB39D"/>
                </a:solidFill>
              </a:rPr>
              <a:t>ywarch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6273-88BA-7BB2-8492-328519FF24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862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Calibri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01EAF-10D3-FF3C-7F65-67FF8D82F79C}"/>
              </a:ext>
            </a:extLst>
          </p:cNvPr>
          <p:cNvSpPr txBox="1"/>
          <p:nvPr/>
        </p:nvSpPr>
        <p:spPr>
          <a:xfrm>
            <a:off x="838200" y="1825625"/>
            <a:ext cx="9926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/>
              <a:t>Cnwd sy’n tyfu’n gyflym iawn </a:t>
            </a:r>
          </a:p>
          <a:p>
            <a:r>
              <a:rPr lang="cy-GB" sz="2400" dirty="0"/>
              <a:t>Defnyddio 50% yn llai o ddŵr na chotwm </a:t>
            </a:r>
          </a:p>
          <a:p>
            <a:r>
              <a:rPr lang="cy-GB" sz="2400" dirty="0"/>
              <a:t>Da i’r pridd a does dim angen plaladdwyr </a:t>
            </a:r>
          </a:p>
          <a:p>
            <a:r>
              <a:rPr lang="cy-GB" sz="2400" dirty="0"/>
              <a:t>Does dim hawl tyfu cywarch mewn rhai gwledydd gan ei fod yn perthyn i’r un teulu â chanabis</a:t>
            </a:r>
          </a:p>
          <a:p>
            <a:r>
              <a:rPr lang="cy-GB" sz="2400" dirty="0"/>
              <a:t>Ffibr naturiol felly mae’n fioddiraddadwy. </a:t>
            </a:r>
          </a:p>
        </p:txBody>
      </p:sp>
    </p:spTree>
    <p:extLst>
      <p:ext uri="{BB962C8B-B14F-4D97-AF65-F5344CB8AC3E}">
        <p14:creationId xmlns:p14="http://schemas.microsoft.com/office/powerpoint/2010/main" val="233419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6273-88BA-7BB2-8492-328519FF24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862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Calibri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2" name="Online Media 1" title="The Dirty Truth of Fast Fashion | How does fashion impact the environment?">
            <a:hlinkClick r:id="" action="ppaction://media"/>
            <a:extLst>
              <a:ext uri="{FF2B5EF4-FFF2-40B4-BE49-F238E27FC236}">
                <a16:creationId xmlns:a16="http://schemas.microsoft.com/office/drawing/2014/main" id="{781DCEA9-BCBC-3605-B74A-D7E676B419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447" y="60158"/>
            <a:ext cx="11925106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Pam fod defnyddiau’n bwysig?</a:t>
            </a:r>
            <a:endParaRPr lang="cy-GB" sz="4000" dirty="0"/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A0D7451E-ECCC-F7EE-B13C-B056077C4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14" y="1174429"/>
            <a:ext cx="7503065" cy="56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4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6" y="544249"/>
            <a:ext cx="1153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>
                <a:solidFill>
                  <a:srgbClr val="6FB39D"/>
                </a:solidFill>
              </a:rPr>
              <a:t>Defnyddiau rydych chi’n gallu defnyddio i wneud crysau </a:t>
            </a:r>
            <a:r>
              <a:rPr lang="en-GB" sz="3200" dirty="0">
                <a:solidFill>
                  <a:srgbClr val="6FB39D"/>
                </a:solidFill>
              </a:rPr>
              <a:t>t</a:t>
            </a:r>
            <a:endParaRPr lang="en-GB" sz="40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85C7F1D-94A4-A4EF-D390-B4F95963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74119"/>
              </p:ext>
            </p:extLst>
          </p:nvPr>
        </p:nvGraphicFramePr>
        <p:xfrm>
          <a:off x="1427747" y="1252135"/>
          <a:ext cx="870016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056">
                  <a:extLst>
                    <a:ext uri="{9D8B030D-6E8A-4147-A177-3AD203B41FA5}">
                      <a16:colId xmlns:a16="http://schemas.microsoft.com/office/drawing/2014/main" val="1917083878"/>
                    </a:ext>
                  </a:extLst>
                </a:gridCol>
                <a:gridCol w="2900056">
                  <a:extLst>
                    <a:ext uri="{9D8B030D-6E8A-4147-A177-3AD203B41FA5}">
                      <a16:colId xmlns:a16="http://schemas.microsoft.com/office/drawing/2014/main" val="3273566007"/>
                    </a:ext>
                  </a:extLst>
                </a:gridCol>
                <a:gridCol w="2900056">
                  <a:extLst>
                    <a:ext uri="{9D8B030D-6E8A-4147-A177-3AD203B41FA5}">
                      <a16:colId xmlns:a16="http://schemas.microsoft.com/office/drawing/2014/main" val="1843055445"/>
                    </a:ext>
                  </a:extLst>
                </a:gridCol>
              </a:tblGrid>
              <a:tr h="21079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Ffibrau synthetig  e.e spandex, lycra, viscose and neilon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 Polyester wedi’i ailgylchu</a:t>
                      </a:r>
                    </a:p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3200" b="1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 dirty="0">
                          <a:solidFill>
                            <a:schemeClr val="bg1"/>
                          </a:solidFill>
                        </a:rPr>
                        <a:t>Gwlân Merino 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71288"/>
                  </a:ext>
                </a:extLst>
              </a:tr>
              <a:tr h="732855">
                <a:tc>
                  <a:txBody>
                    <a:bodyPr/>
                    <a:lstStyle/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Cotwm</a:t>
                      </a:r>
                    </a:p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Polyester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Ffibr oren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15311"/>
                  </a:ext>
                </a:extLst>
              </a:tr>
              <a:tr h="732855">
                <a:tc>
                  <a:txBody>
                    <a:bodyPr/>
                    <a:lstStyle/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Cywarch</a:t>
                      </a:r>
                    </a:p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3200" b="1" noProof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>
                          <a:solidFill>
                            <a:schemeClr val="bg1"/>
                          </a:solidFill>
                        </a:rPr>
                        <a:t>Bambŵ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3200" b="1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y-GB" sz="3200" b="1" noProof="0" dirty="0">
                          <a:solidFill>
                            <a:schemeClr val="bg1"/>
                          </a:solidFill>
                        </a:rPr>
                        <a:t>Cotwm organig</a:t>
                      </a:r>
                    </a:p>
                  </a:txBody>
                  <a:tcPr>
                    <a:solidFill>
                      <a:srgbClr val="6FB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8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38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FB39D"/>
                </a:solidFill>
              </a:rPr>
              <a:t>Polyester</a:t>
            </a:r>
            <a:endParaRPr lang="en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66B02F-4261-CB7A-FE4E-38FE789611F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cs typeface="Calibri"/>
              </a:rPr>
              <a:t>Ôl troed cyfartalog fesul tunnell o ffibr mewn dillad </a:t>
            </a:r>
          </a:p>
          <a:p>
            <a:r>
              <a:rPr lang="cy-GB" dirty="0">
                <a:cs typeface="Calibri"/>
              </a:rPr>
              <a:t>Carbon 21 tCO</a:t>
            </a:r>
            <a:r>
              <a:rPr lang="cy-GB" baseline="-25000" dirty="0">
                <a:cs typeface="Calibri"/>
              </a:rPr>
              <a:t>2</a:t>
            </a:r>
            <a:r>
              <a:rPr lang="cy-GB" dirty="0">
                <a:cs typeface="Calibri"/>
              </a:rPr>
              <a:t>e </a:t>
            </a:r>
          </a:p>
          <a:p>
            <a:r>
              <a:rPr lang="cy-GB" dirty="0">
                <a:cs typeface="Calibri"/>
              </a:rPr>
              <a:t>Dŵr 80m</a:t>
            </a:r>
            <a:r>
              <a:rPr lang="cy-GB" baseline="30000" dirty="0">
                <a:cs typeface="Calibri"/>
              </a:rPr>
              <a:t>3</a:t>
            </a:r>
          </a:p>
          <a:p>
            <a:r>
              <a:rPr lang="cy-GB" dirty="0">
                <a:cs typeface="Calibri"/>
              </a:rPr>
              <a:t>Gwastraff 1.4t </a:t>
            </a:r>
          </a:p>
          <a:p>
            <a:r>
              <a:rPr lang="cy-GB" dirty="0">
                <a:cs typeface="Calibri"/>
              </a:rPr>
              <a:t>Defnyddio llawer o ynni i’w gynhyrchu</a:t>
            </a:r>
          </a:p>
          <a:p>
            <a:r>
              <a:rPr lang="cy-GB" dirty="0">
                <a:cs typeface="Calibri"/>
              </a:rPr>
              <a:t>Dydy </a:t>
            </a:r>
            <a:r>
              <a:rPr lang="cy-GB" dirty="0" err="1">
                <a:cs typeface="Calibri"/>
              </a:rPr>
              <a:t>polyester</a:t>
            </a:r>
            <a:r>
              <a:rPr lang="cy-GB" dirty="0">
                <a:cs typeface="Calibri"/>
              </a:rPr>
              <a:t> ddim yn pydru </a:t>
            </a:r>
          </a:p>
          <a:p>
            <a:r>
              <a:rPr lang="cy-GB" dirty="0">
                <a:cs typeface="Calibri"/>
              </a:rPr>
              <a:t>Rhyddhau </a:t>
            </a:r>
            <a:r>
              <a:rPr lang="cy-GB" dirty="0" err="1">
                <a:cs typeface="Calibri"/>
              </a:rPr>
              <a:t>microblastigau</a:t>
            </a:r>
            <a:r>
              <a:rPr lang="cy-GB" dirty="0">
                <a:cs typeface="Calibri"/>
              </a:rPr>
              <a:t> wrth gael ei olchi neu mewn safleoedd tirlenwi </a:t>
            </a:r>
          </a:p>
          <a:p>
            <a:r>
              <a:rPr lang="cy-GB" dirty="0">
                <a:cs typeface="Calibri"/>
              </a:rPr>
              <a:t>Hawdd gofalu amdano, para am amser hir</a:t>
            </a:r>
          </a:p>
          <a:p>
            <a:r>
              <a:rPr lang="cy-GB" dirty="0">
                <a:cs typeface="Calibri"/>
              </a:rPr>
              <a:t>Wedi’i wneud o olew crai (tanwydd ffosil)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59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F</a:t>
            </a:r>
            <a:r>
              <a:rPr lang="en-GB" sz="4000" dirty="0" err="1">
                <a:solidFill>
                  <a:srgbClr val="6FB39D"/>
                </a:solidFill>
              </a:rPr>
              <a:t>fibrau</a:t>
            </a:r>
            <a:r>
              <a:rPr lang="en-GB" sz="4000" dirty="0">
                <a:solidFill>
                  <a:srgbClr val="6FB39D"/>
                </a:solidFill>
              </a:rPr>
              <a:t> </a:t>
            </a:r>
            <a:r>
              <a:rPr lang="en-GB" sz="4000" dirty="0" err="1">
                <a:solidFill>
                  <a:srgbClr val="6FB39D"/>
                </a:solidFill>
              </a:rPr>
              <a:t>Synthetig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B30D-0239-0CE7-CC9C-90BD3875C4F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4510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Wedi’i wneud o betroliwm</a:t>
            </a:r>
          </a:p>
          <a:p>
            <a:r>
              <a:rPr lang="cy-GB" dirty="0"/>
              <a:t>Angen ynni uchel</a:t>
            </a:r>
          </a:p>
          <a:p>
            <a:r>
              <a:rPr lang="cy-GB" dirty="0"/>
              <a:t>Ddim yn pydru </a:t>
            </a:r>
          </a:p>
          <a:p>
            <a:r>
              <a:rPr lang="cy-GB" dirty="0"/>
              <a:t>Cemegau niweidiol</a:t>
            </a:r>
          </a:p>
          <a:p>
            <a:endParaRPr lang="cy-GB" dirty="0">
              <a:cs typeface="Calibri" panose="020F0502020204030204"/>
            </a:endParaRPr>
          </a:p>
          <a:p>
            <a:r>
              <a:rPr lang="cy-GB" dirty="0">
                <a:cs typeface="Calibri" panose="020F0502020204030204"/>
              </a:rPr>
              <a:t>Ôl troed cyfartalog fesul tunnell o ffibr mewn dillad  </a:t>
            </a:r>
          </a:p>
          <a:p>
            <a:r>
              <a:rPr lang="cy-GB" dirty="0">
                <a:cs typeface="Calibri" panose="020F0502020204030204"/>
              </a:rPr>
              <a:t>Fiscos</a:t>
            </a:r>
          </a:p>
          <a:p>
            <a:pPr lvl="1"/>
            <a:r>
              <a:rPr lang="cy-GB" dirty="0">
                <a:cs typeface="Calibri" panose="020F0502020204030204"/>
              </a:rPr>
              <a:t>Carbon 30tCO2e</a:t>
            </a:r>
          </a:p>
          <a:p>
            <a:pPr lvl="1"/>
            <a:r>
              <a:rPr lang="cy-GB" dirty="0">
                <a:cs typeface="Calibri" panose="020F0502020204030204"/>
              </a:rPr>
              <a:t>Dŵr 3,800m3</a:t>
            </a:r>
          </a:p>
          <a:p>
            <a:pPr lvl="1"/>
            <a:r>
              <a:rPr lang="cy-GB" dirty="0">
                <a:cs typeface="Calibri" panose="020F0502020204030204"/>
              </a:rPr>
              <a:t>Gwastraff  1.6t </a:t>
            </a: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0FB2C-C679-4C74-04AC-52D7A93AED1E}"/>
              </a:ext>
            </a:extLst>
          </p:cNvPr>
          <p:cNvSpPr txBox="1">
            <a:spLocks/>
          </p:cNvSpPr>
          <p:nvPr/>
        </p:nvSpPr>
        <p:spPr>
          <a:xfrm>
            <a:off x="6808696" y="1616606"/>
            <a:ext cx="454510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Colli </a:t>
            </a:r>
            <a:r>
              <a:rPr lang="cy-GB" dirty="0" err="1"/>
              <a:t>microffibrau</a:t>
            </a:r>
            <a:r>
              <a:rPr lang="cy-GB" dirty="0"/>
              <a:t> wrth gael eu golchi neu mewn safleoedd tirlenwi</a:t>
            </a:r>
            <a:endParaRPr lang="cy-GB" dirty="0">
              <a:cs typeface="Calibri" panose="020F0502020204030204"/>
            </a:endParaRPr>
          </a:p>
          <a:p>
            <a:r>
              <a:rPr lang="cy-GB" dirty="0">
                <a:cs typeface="Calibri" panose="020F0502020204030204"/>
              </a:rPr>
              <a:t>Ôl troed cyfartalog fesul tunnell o ffibr mewn dillad  </a:t>
            </a:r>
          </a:p>
          <a:p>
            <a:r>
              <a:rPr lang="cy-GB" dirty="0">
                <a:cs typeface="Calibri" panose="020F0502020204030204"/>
              </a:rPr>
              <a:t>Neilon (</a:t>
            </a:r>
            <a:r>
              <a:rPr lang="cy-GB" dirty="0" err="1">
                <a:cs typeface="Calibri" panose="020F0502020204030204"/>
              </a:rPr>
              <a:t>polymide</a:t>
            </a:r>
            <a:r>
              <a:rPr lang="cy-GB" dirty="0">
                <a:cs typeface="Calibri" panose="020F0502020204030204"/>
              </a:rPr>
              <a:t>)</a:t>
            </a:r>
          </a:p>
          <a:p>
            <a:pPr lvl="1"/>
            <a:r>
              <a:rPr lang="cy-GB" dirty="0">
                <a:cs typeface="Calibri" panose="020F0502020204030204"/>
              </a:rPr>
              <a:t>Carbon 24tCO2e</a:t>
            </a:r>
          </a:p>
          <a:p>
            <a:pPr lvl="1"/>
            <a:r>
              <a:rPr lang="cy-GB" dirty="0">
                <a:cs typeface="Calibri" panose="020F0502020204030204"/>
              </a:rPr>
              <a:t>Dŵr 80m3</a:t>
            </a:r>
          </a:p>
          <a:p>
            <a:pPr lvl="1"/>
            <a:r>
              <a:rPr lang="cy-GB" dirty="0">
                <a:cs typeface="Calibri" panose="020F0502020204030204"/>
              </a:rPr>
              <a:t>Gwastraff  1.4t </a:t>
            </a: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381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1193630" y="495058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Cotwm</a:t>
            </a:r>
            <a:r>
              <a:rPr lang="en-GB" sz="4000" dirty="0">
                <a:solidFill>
                  <a:srgbClr val="6FB39D"/>
                </a:solidFill>
              </a:rPr>
              <a:t> </a:t>
            </a:r>
            <a:r>
              <a:rPr lang="cy-GB" sz="4000" dirty="0">
                <a:solidFill>
                  <a:srgbClr val="6FB39D"/>
                </a:solidFill>
              </a:rPr>
              <a:t>Organig</a:t>
            </a:r>
            <a:endParaRPr lang="cy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1114-14C6-D672-3420-0147CB7E2E3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Llai o ddŵr (71% yn llai na chotwm confensiynol)</a:t>
            </a:r>
          </a:p>
          <a:p>
            <a:r>
              <a:rPr lang="cy-GB" dirty="0"/>
              <a:t>Dim cemegau yn cael eu defnyddio </a:t>
            </a:r>
          </a:p>
          <a:p>
            <a:r>
              <a:rPr lang="cy-GB" dirty="0"/>
              <a:t>Dulliau ffermio traddodiadol megis cylchdro cnydau er mwyn gwarchod iechyd y pridd </a:t>
            </a:r>
          </a:p>
          <a:p>
            <a:r>
              <a:rPr lang="cy-GB" dirty="0"/>
              <a:t>Ynni isel </a:t>
            </a:r>
          </a:p>
        </p:txBody>
      </p:sp>
    </p:spTree>
    <p:extLst>
      <p:ext uri="{BB962C8B-B14F-4D97-AF65-F5344CB8AC3E}">
        <p14:creationId xmlns:p14="http://schemas.microsoft.com/office/powerpoint/2010/main" val="101917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F</a:t>
            </a:r>
            <a:r>
              <a:rPr lang="en-GB" sz="4000" dirty="0" err="1">
                <a:solidFill>
                  <a:srgbClr val="6FB39D"/>
                </a:solidFill>
              </a:rPr>
              <a:t>fibr</a:t>
            </a:r>
            <a:r>
              <a:rPr lang="en-GB" sz="4000" dirty="0">
                <a:solidFill>
                  <a:srgbClr val="6FB39D"/>
                </a:solidFill>
              </a:rPr>
              <a:t> Oren</a:t>
            </a:r>
            <a:endParaRPr lang="en-GB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9A6AC9-C245-CE39-E99A-BFD8B37655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Wedi’i wneud o ddeunydd gwastraff o’r diwydiant sudd oren </a:t>
            </a:r>
          </a:p>
          <a:p>
            <a:r>
              <a:rPr lang="cy-GB" dirty="0"/>
              <a:t>Dim erydiad tir </a:t>
            </a:r>
          </a:p>
          <a:p>
            <a:r>
              <a:rPr lang="cy-GB" dirty="0"/>
              <a:t>Ffibr naturiol felly mae’n fioddiraddadwy </a:t>
            </a:r>
          </a:p>
          <a:p>
            <a:r>
              <a:rPr lang="cy-GB" dirty="0"/>
              <a:t>Yn ddrud gan mai dim ond swm bach y gellir ei gynhyrchu</a:t>
            </a:r>
          </a:p>
          <a:p>
            <a:r>
              <a:rPr lang="cy-GB" dirty="0"/>
              <a:t>Ddim ar gael yn eang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4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Cotwm</a:t>
            </a:r>
            <a:endParaRPr lang="cy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6273-88BA-7BB2-8492-328519FF24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862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cs typeface="Calibri"/>
              </a:rPr>
              <a:t>Ôl troed cyfartalog fesul tunnell o ffibr mewn dillad </a:t>
            </a:r>
          </a:p>
          <a:p>
            <a:r>
              <a:rPr lang="cy-GB" dirty="0">
                <a:cs typeface="Calibri"/>
              </a:rPr>
              <a:t>Carbon 28 tCO2e</a:t>
            </a:r>
          </a:p>
          <a:p>
            <a:r>
              <a:rPr lang="cy-GB" dirty="0">
                <a:cs typeface="Calibri"/>
              </a:rPr>
              <a:t>Dŵr 3,100m3</a:t>
            </a:r>
          </a:p>
          <a:p>
            <a:r>
              <a:rPr lang="cy-GB" dirty="0">
                <a:cs typeface="Calibri"/>
              </a:rPr>
              <a:t>Gwastraff 1.6t</a:t>
            </a:r>
          </a:p>
          <a:p>
            <a:endParaRPr lang="cy-GB" dirty="0">
              <a:cs typeface="Calibri"/>
            </a:endParaRPr>
          </a:p>
          <a:p>
            <a:r>
              <a:rPr lang="cy-GB" dirty="0">
                <a:ea typeface="+mn-lt"/>
                <a:cs typeface="+mn-lt"/>
              </a:rPr>
              <a:t>Ffibr naturiol felly mae’n bioddiraddadwy</a:t>
            </a:r>
          </a:p>
          <a:p>
            <a:r>
              <a:rPr lang="cy-GB" dirty="0">
                <a:ea typeface="+mn-lt"/>
                <a:cs typeface="+mn-lt"/>
              </a:rPr>
              <a:t>Yn defnyddio llawer o blaladdwyr</a:t>
            </a:r>
            <a:br>
              <a:rPr lang="cy-GB" dirty="0">
                <a:ea typeface="+mn-lt"/>
                <a:cs typeface="+mn-lt"/>
              </a:rPr>
            </a:br>
            <a:endParaRPr lang="cy-GB" dirty="0">
              <a:ea typeface="+mn-lt"/>
              <a:cs typeface="+mn-lt"/>
            </a:endParaRPr>
          </a:p>
          <a:p>
            <a:r>
              <a:rPr lang="cy-GB" dirty="0">
                <a:ea typeface="+mn-lt"/>
                <a:cs typeface="+mn-lt"/>
              </a:rPr>
              <a:t>Yn aml yn defnyddio llafur plant neu lafur gorfodol i gynhyrchu </a:t>
            </a:r>
          </a:p>
          <a:p>
            <a:endParaRPr lang="cy-GB" dirty="0">
              <a:ea typeface="+mn-lt"/>
              <a:cs typeface="+mn-lt"/>
            </a:endParaRPr>
          </a:p>
          <a:p>
            <a:r>
              <a:rPr lang="cy-GB" dirty="0">
                <a:ea typeface="+mn-lt"/>
                <a:cs typeface="+mn-lt"/>
              </a:rPr>
              <a:t>Mae 75% o’r cotwm sy’n cael ei dyfu’n fyd-eang â’i enynnau wedi’u haddasu 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4" name="Online Media 3" title="Confronting High Street Shoppers with A Shocking Truth: Stacey Dooley Investigates">
            <a:hlinkClick r:id="" action="ppaction://media"/>
            <a:extLst>
              <a:ext uri="{FF2B5EF4-FFF2-40B4-BE49-F238E27FC236}">
                <a16:creationId xmlns:a16="http://schemas.microsoft.com/office/drawing/2014/main" id="{783316E1-2A0A-7E69-8418-3DC67F79A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4719" y="996950"/>
            <a:ext cx="5897562" cy="47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724B3-58D2-96D9-9A2A-0E4B635187FC}"/>
              </a:ext>
            </a:extLst>
          </p:cNvPr>
          <p:cNvSpPr txBox="1"/>
          <p:nvPr/>
        </p:nvSpPr>
        <p:spPr>
          <a:xfrm>
            <a:off x="463307" y="544249"/>
            <a:ext cx="103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>
                <a:solidFill>
                  <a:srgbClr val="6FB39D"/>
                </a:solidFill>
              </a:rPr>
              <a:t>Gwlân</a:t>
            </a:r>
            <a:r>
              <a:rPr lang="en-GB" sz="4000" dirty="0">
                <a:solidFill>
                  <a:srgbClr val="6FB39D"/>
                </a:solidFill>
              </a:rPr>
              <a:t> Merino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6273-88BA-7BB2-8492-328519FF24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862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Calibri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70E43-053C-A838-93FA-C95AC07A6B39}"/>
              </a:ext>
            </a:extLst>
          </p:cNvPr>
          <p:cNvSpPr txBox="1"/>
          <p:nvPr/>
        </p:nvSpPr>
        <p:spPr>
          <a:xfrm>
            <a:off x="838200" y="1825625"/>
            <a:ext cx="9123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Wedi’i wneud o wlân defaid Merino</a:t>
            </a:r>
          </a:p>
          <a:p>
            <a:r>
              <a:rPr lang="cy-GB" sz="2000" dirty="0"/>
              <a:t>Ffibr adnewyddadwy </a:t>
            </a:r>
          </a:p>
          <a:p>
            <a:r>
              <a:rPr lang="cy-GB" sz="2000" dirty="0"/>
              <a:t>Yn dibynnu ar strategaethau rheoli gellir arwain at orbori neu </a:t>
            </a:r>
            <a:r>
              <a:rPr lang="cy-GB" sz="2000" dirty="0" err="1"/>
              <a:t>ddiffeithdiro</a:t>
            </a:r>
            <a:endParaRPr lang="cy-GB" sz="2000" dirty="0"/>
          </a:p>
          <a:p>
            <a:r>
              <a:rPr lang="cy-GB" sz="2000" dirty="0"/>
              <a:t>Mae defaid yn rhyddhau methan sy’n nwy tŷ gwydr </a:t>
            </a:r>
          </a:p>
          <a:p>
            <a:r>
              <a:rPr lang="cy-GB" sz="2000" dirty="0"/>
              <a:t>Mae angen ystyried lles anifeiliaid e.e. </a:t>
            </a:r>
          </a:p>
          <a:p>
            <a:r>
              <a:rPr lang="cy-GB" sz="2000" dirty="0"/>
              <a:t>Mae defaid Merino yn Awstralia fel arfer yn cael triniaeth o’r enw ‘</a:t>
            </a:r>
            <a:r>
              <a:rPr lang="cy-GB" sz="2000" dirty="0" err="1"/>
              <a:t>mulesing</a:t>
            </a:r>
            <a:r>
              <a:rPr lang="cy-GB" sz="2000" dirty="0"/>
              <a:t>’ oherwydd eu bod yn crychlyd iawn.</a:t>
            </a:r>
          </a:p>
          <a:p>
            <a:r>
              <a:rPr lang="cy-GB" sz="2000" dirty="0" err="1"/>
              <a:t>Mulesing</a:t>
            </a:r>
            <a:r>
              <a:rPr lang="cy-GB" sz="2000" dirty="0"/>
              <a:t> yw’r arfer o gael gwared ar y croen sydd â gwlân arno o ben ôl y ddafad er mwyn atal heintiad parasitig gan bryfed. Mae’r triniaeth yn achosi creithio bwriadol er mwyn atal y gwlân rhag tyfu’n ôl fel nad yw’n cael ei halogi gan </a:t>
            </a:r>
            <a:r>
              <a:rPr lang="cy-GB" sz="2000" dirty="0" err="1"/>
              <a:t>wrin</a:t>
            </a:r>
            <a:r>
              <a:rPr lang="cy-GB" sz="2000" dirty="0"/>
              <a:t> a dom sy’n denu pryfed. </a:t>
            </a:r>
          </a:p>
          <a:p>
            <a:r>
              <a:rPr lang="cy-GB" sz="2000" dirty="0"/>
              <a:t>Mae defaid yn cael eu trin â phryfleiddiaid. </a:t>
            </a:r>
          </a:p>
        </p:txBody>
      </p:sp>
    </p:spTree>
    <p:extLst>
      <p:ext uri="{BB962C8B-B14F-4D97-AF65-F5344CB8AC3E}">
        <p14:creationId xmlns:p14="http://schemas.microsoft.com/office/powerpoint/2010/main" val="75267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21B16058BA48B86AAD76BAD68A00" ma:contentTypeVersion="16" ma:contentTypeDescription="Create a new document." ma:contentTypeScope="" ma:versionID="239455224098cc4e596f469f956b9bed">
  <xsd:schema xmlns:xsd="http://www.w3.org/2001/XMLSchema" xmlns:xs="http://www.w3.org/2001/XMLSchema" xmlns:p="http://schemas.microsoft.com/office/2006/metadata/properties" xmlns:ns2="7462a2d9-f055-4e0b-a931-2d9f1fccad37" xmlns:ns3="17ab7feb-103c-43e2-999d-b4ab3178c1c5" targetNamespace="http://schemas.microsoft.com/office/2006/metadata/properties" ma:root="true" ma:fieldsID="6339cc50951b7badbb0749bd3c1456b0" ns2:_="" ns3:_="">
    <xsd:import namespace="7462a2d9-f055-4e0b-a931-2d9f1fccad37"/>
    <xsd:import namespace="17ab7feb-103c-43e2-999d-b4ab3178c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a2d9-f055-4e0b-a931-2d9f1fcca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dfb753-039b-4cfc-8f14-50b6fd69c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7feb-103c-43e2-999d-b4ab3178c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5f9b3e-dbc7-48bb-85c8-cb5db7cffad8}" ma:internalName="TaxCatchAll" ma:showField="CatchAllData" ma:web="17ab7feb-103c-43e2-999d-b4ab3178c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62a2d9-f055-4e0b-a931-2d9f1fccad37">
      <Terms xmlns="http://schemas.microsoft.com/office/infopath/2007/PartnerControls"/>
    </lcf76f155ced4ddcb4097134ff3c332f>
    <TaxCatchAll xmlns="17ab7feb-103c-43e2-999d-b4ab3178c1c5" xsi:nil="true"/>
  </documentManagement>
</p:properties>
</file>

<file path=customXml/itemProps1.xml><?xml version="1.0" encoding="utf-8"?>
<ds:datastoreItem xmlns:ds="http://schemas.openxmlformats.org/officeDocument/2006/customXml" ds:itemID="{BEE6B635-77B0-47F2-B565-C7B5105E564A}"/>
</file>

<file path=customXml/itemProps2.xml><?xml version="1.0" encoding="utf-8"?>
<ds:datastoreItem xmlns:ds="http://schemas.openxmlformats.org/officeDocument/2006/customXml" ds:itemID="{CB21DBE9-3AD9-4B84-8EA4-55DCF548DA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2D360A-D546-473D-995C-AB61B6EB3C96}">
  <ds:schemaRefs>
    <ds:schemaRef ds:uri="http://purl.org/dc/terms/"/>
    <ds:schemaRef ds:uri="7462a2d9-f055-4e0b-a931-2d9f1fccad37"/>
    <ds:schemaRef ds:uri="http://purl.org/dc/dcmitype/"/>
    <ds:schemaRef ds:uri="17ab7feb-103c-43e2-999d-b4ab3178c1c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6021d3e1-1530-407e-a90e-9b8e1e94f231"/>
    <ds:schemaRef ds:uri="1fb54833-1161-4082-9686-96e514f26a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646</Words>
  <Application>Microsoft Office PowerPoint</Application>
  <PresentationFormat>Sgrin Lydan</PresentationFormat>
  <Paragraphs>125</Paragraphs>
  <Slides>12</Slides>
  <Notes>3</Notes>
  <HiddenSlides>0</HiddenSlides>
  <MMClips>2</MMClips>
  <ScaleCrop>false</ScaleCrop>
  <HeadingPairs>
    <vt:vector size="6" baseType="variant">
      <vt:variant>
        <vt:lpstr>Ffontiau a Ddefnyddiwyd</vt:lpstr>
      </vt:variant>
      <vt:variant>
        <vt:i4>7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12</vt:i4>
      </vt:variant>
    </vt:vector>
  </HeadingPairs>
  <TitlesOfParts>
    <vt:vector size="20" baseType="lpstr">
      <vt:lpstr>Arial</vt:lpstr>
      <vt:lpstr>Bloom Speak OT</vt:lpstr>
      <vt:lpstr>BloomSpeakOT-Bold</vt:lpstr>
      <vt:lpstr>BloomSpeakOT-Heavy</vt:lpstr>
      <vt:lpstr>BloomSpeakOT-Regular</vt:lpstr>
      <vt:lpstr>Calibri</vt:lpstr>
      <vt:lpstr>Calibri Light</vt:lpstr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T-Shirt Made From?</dc:title>
  <dc:creator>Fran Watkin</dc:creator>
  <cp:lastModifiedBy>Margaret Bowen</cp:lastModifiedBy>
  <cp:revision>69</cp:revision>
  <dcterms:created xsi:type="dcterms:W3CDTF">2022-09-29T10:18:42Z</dcterms:created>
  <dcterms:modified xsi:type="dcterms:W3CDTF">2022-12-16T10:13:35Z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0x010100F29595A95828084E90BFF0DA4DE95CD5</vt:lpwstr>
  </property>
  <property fmtid="{D5CDD505-2E9C-101B-9397-08002B2CF9AE}" pid="3" name="MediaServiceImageTags">
    <vt:lpwstr/>
  </property>
</Properties>
</file>