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57" r:id="rId7"/>
    <p:sldId id="263" r:id="rId8"/>
    <p:sldId id="269" r:id="rId9"/>
    <p:sldId id="270" r:id="rId10"/>
    <p:sldId id="262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9D"/>
    <a:srgbClr val="6FB39D"/>
    <a:srgbClr val="D0E3EA"/>
    <a:srgbClr val="C65279"/>
    <a:srgbClr val="B13A62"/>
    <a:srgbClr val="4BACC6"/>
    <a:srgbClr val="60E146"/>
    <a:srgbClr val="5D8F40"/>
    <a:srgbClr val="60449B"/>
    <a:srgbClr val="1E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0953A-1564-464C-9CB1-6ACE73A21CF4}" v="6" dt="2023-01-13T13:23:13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1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rescot" userId="e6b975fd-046a-421f-9425-f8a7e787a584" providerId="ADAL" clId="{F770953A-1564-464C-9CB1-6ACE73A21CF4}"/>
    <pc:docChg chg="custSel modSld">
      <pc:chgData name="Alex Prescot" userId="e6b975fd-046a-421f-9425-f8a7e787a584" providerId="ADAL" clId="{F770953A-1564-464C-9CB1-6ACE73A21CF4}" dt="2023-01-13T12:53:13.724" v="101" actId="1076"/>
      <pc:docMkLst>
        <pc:docMk/>
      </pc:docMkLst>
      <pc:sldChg chg="addSp delSp modSp mod">
        <pc:chgData name="Alex Prescot" userId="e6b975fd-046a-421f-9425-f8a7e787a584" providerId="ADAL" clId="{F770953A-1564-464C-9CB1-6ACE73A21CF4}" dt="2023-01-13T12:40:55.413" v="9" actId="962"/>
        <pc:sldMkLst>
          <pc:docMk/>
          <pc:sldMk cId="362445247" sldId="263"/>
        </pc:sldMkLst>
        <pc:spChg chg="mod topLvl">
          <ac:chgData name="Alex Prescot" userId="e6b975fd-046a-421f-9425-f8a7e787a584" providerId="ADAL" clId="{F770953A-1564-464C-9CB1-6ACE73A21CF4}" dt="2023-01-13T12:40:00.264" v="6" actId="478"/>
          <ac:spMkLst>
            <pc:docMk/>
            <pc:sldMk cId="362445247" sldId="263"/>
            <ac:spMk id="11" creationId="{976C1A30-5590-682F-7985-30EC76D44B0D}"/>
          </ac:spMkLst>
        </pc:spChg>
        <pc:grpChg chg="del mod">
          <ac:chgData name="Alex Prescot" userId="e6b975fd-046a-421f-9425-f8a7e787a584" providerId="ADAL" clId="{F770953A-1564-464C-9CB1-6ACE73A21CF4}" dt="2023-01-13T12:40:00.264" v="6" actId="478"/>
          <ac:grpSpMkLst>
            <pc:docMk/>
            <pc:sldMk cId="362445247" sldId="263"/>
            <ac:grpSpMk id="9" creationId="{52FF8A16-7404-CA65-6E3B-A9D10E46F9CE}"/>
          </ac:grpSpMkLst>
        </pc:grpChg>
        <pc:picChg chg="add mod">
          <ac:chgData name="Alex Prescot" userId="e6b975fd-046a-421f-9425-f8a7e787a584" providerId="ADAL" clId="{F770953A-1564-464C-9CB1-6ACE73A21CF4}" dt="2023-01-13T12:40:55.413" v="9" actId="962"/>
          <ac:picMkLst>
            <pc:docMk/>
            <pc:sldMk cId="362445247" sldId="263"/>
            <ac:picMk id="3" creationId="{B6184AAD-54FA-110F-8553-1017FE8ECA8E}"/>
          </ac:picMkLst>
        </pc:picChg>
        <pc:picChg chg="del topLvl">
          <ac:chgData name="Alex Prescot" userId="e6b975fd-046a-421f-9425-f8a7e787a584" providerId="ADAL" clId="{F770953A-1564-464C-9CB1-6ACE73A21CF4}" dt="2023-01-13T12:40:00.264" v="6" actId="478"/>
          <ac:picMkLst>
            <pc:docMk/>
            <pc:sldMk cId="362445247" sldId="263"/>
            <ac:picMk id="10" creationId="{7A5218C8-04B4-BA9E-4DBA-E14A300A7C75}"/>
          </ac:picMkLst>
        </pc:picChg>
      </pc:sldChg>
      <pc:sldChg chg="addSp delSp modSp mod modNotesTx">
        <pc:chgData name="Alex Prescot" userId="e6b975fd-046a-421f-9425-f8a7e787a584" providerId="ADAL" clId="{F770953A-1564-464C-9CB1-6ACE73A21CF4}" dt="2023-01-13T12:51:21.532" v="96" actId="1076"/>
        <pc:sldMkLst>
          <pc:docMk/>
          <pc:sldMk cId="671004820" sldId="269"/>
        </pc:sldMkLst>
        <pc:picChg chg="del">
          <ac:chgData name="Alex Prescot" userId="e6b975fd-046a-421f-9425-f8a7e787a584" providerId="ADAL" clId="{F770953A-1564-464C-9CB1-6ACE73A21CF4}" dt="2023-01-13T12:51:18.594" v="95" actId="478"/>
          <ac:picMkLst>
            <pc:docMk/>
            <pc:sldMk cId="671004820" sldId="269"/>
            <ac:picMk id="2" creationId="{0A4A9B09-4F3C-A66B-ACC2-A3B631073D3E}"/>
          </ac:picMkLst>
        </pc:picChg>
        <pc:picChg chg="add mod">
          <ac:chgData name="Alex Prescot" userId="e6b975fd-046a-421f-9425-f8a7e787a584" providerId="ADAL" clId="{F770953A-1564-464C-9CB1-6ACE73A21CF4}" dt="2023-01-13T12:51:21.532" v="96" actId="1076"/>
          <ac:picMkLst>
            <pc:docMk/>
            <pc:sldMk cId="671004820" sldId="269"/>
            <ac:picMk id="5" creationId="{141E2B0E-5D61-B285-7AB7-01FC761AFD19}"/>
          </ac:picMkLst>
        </pc:picChg>
      </pc:sldChg>
      <pc:sldChg chg="addSp delSp modSp mod">
        <pc:chgData name="Alex Prescot" userId="e6b975fd-046a-421f-9425-f8a7e787a584" providerId="ADAL" clId="{F770953A-1564-464C-9CB1-6ACE73A21CF4}" dt="2023-01-13T12:53:13.724" v="101" actId="1076"/>
        <pc:sldMkLst>
          <pc:docMk/>
          <pc:sldMk cId="2178754441" sldId="270"/>
        </pc:sldMkLst>
        <pc:picChg chg="del">
          <ac:chgData name="Alex Prescot" userId="e6b975fd-046a-421f-9425-f8a7e787a584" providerId="ADAL" clId="{F770953A-1564-464C-9CB1-6ACE73A21CF4}" dt="2023-01-13T12:53:01.482" v="97" actId="478"/>
          <ac:picMkLst>
            <pc:docMk/>
            <pc:sldMk cId="2178754441" sldId="270"/>
            <ac:picMk id="3" creationId="{FA5F69E2-7B5F-8DF4-E56C-75B95E4B9D7B}"/>
          </ac:picMkLst>
        </pc:picChg>
        <pc:picChg chg="add mod">
          <ac:chgData name="Alex Prescot" userId="e6b975fd-046a-421f-9425-f8a7e787a584" providerId="ADAL" clId="{F770953A-1564-464C-9CB1-6ACE73A21CF4}" dt="2023-01-13T12:53:13.724" v="101" actId="1076"/>
          <ac:picMkLst>
            <pc:docMk/>
            <pc:sldMk cId="2178754441" sldId="270"/>
            <ac:picMk id="4" creationId="{1DD81A8B-895A-F537-DD92-4D144D7237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A6B1-C581-B044-A42D-17C7CE29E19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7DBA8-F991-AF4C-824A-DC11EB197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5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9235-1B5E-5E4E-B623-0C03F620B4D3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D662-B3E2-FB44-A869-B28624E5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</a:t>
            </a:r>
            <a:r>
              <a:rPr lang="en-GB"/>
              <a:t>- https://youtu.be/d55UGal_0BM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 https://www.lylamod.com/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Infographic for average annual UK carbon footprint per person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 from Eco Wardrobe - https://ecowardrobe.co.uk/sustainability/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62" y="6120619"/>
            <a:ext cx="904009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0"/>
            <a:ext cx="10160000" cy="4074476"/>
          </a:xfrm>
          <a:prstGeom prst="rect">
            <a:avLst/>
          </a:prstGeom>
        </p:spPr>
        <p:txBody>
          <a:bodyPr vert="horz" lIns="0" tIns="0" rIns="0" bIns="0" numCol="2" spcCol="1778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2 column</a:t>
            </a:r>
          </a:p>
        </p:txBody>
      </p:sp>
    </p:spTree>
    <p:extLst>
      <p:ext uri="{BB962C8B-B14F-4D97-AF65-F5344CB8AC3E}">
        <p14:creationId xmlns:p14="http://schemas.microsoft.com/office/powerpoint/2010/main" val="10067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1"/>
            <a:ext cx="4880687" cy="3778427"/>
          </a:xfrm>
          <a:prstGeom prst="rect">
            <a:avLst/>
          </a:prstGeom>
        </p:spPr>
        <p:txBody>
          <a:bodyPr vert="horz" lIns="0" tIns="0" rIns="0" bIns="0" numCol="1" spcCol="1778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1 column with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214532" y="2108200"/>
            <a:ext cx="4961467" cy="292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anchor="ctr"/>
          <a:lstStyle>
            <a:lvl1pPr algn="ctr">
              <a:spcBef>
                <a:spcPts val="0"/>
              </a:spcBef>
              <a:defRPr kern="1200" baseline="0">
                <a:latin typeface="Bloom Speak OT"/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6119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21DA-1767-0796-BF9A-D01ACAE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6896-D919-3BEA-67FD-DD52BC79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135DA-6871-7E90-8E0C-2BBE19E6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69E-2D1F-4205-B56C-B62624085D11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38A4-8395-7429-17CC-C067AEC3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8B28-076C-5491-5616-EFAE9360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5E6-717B-4E2A-8D4F-1A7CF2D38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397000"/>
          <a:ext cx="8128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1" r:id="rId3"/>
    <p:sldLayoutId id="214748366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753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A5A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55UGal_0BM?feature=oembed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FFE2FCDB-08D7-E1CF-E443-5FFCB749F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500" y="0"/>
            <a:ext cx="10287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64CF3C-EFAC-46A4-1388-A7825F247C9C}"/>
              </a:ext>
            </a:extLst>
          </p:cNvPr>
          <p:cNvSpPr/>
          <p:nvPr/>
        </p:nvSpPr>
        <p:spPr>
          <a:xfrm>
            <a:off x="370036" y="5601437"/>
            <a:ext cx="10908405" cy="112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5370F-2C6A-AC39-4870-8109941B2DF8}"/>
              </a:ext>
            </a:extLst>
          </p:cNvPr>
          <p:cNvSpPr/>
          <p:nvPr/>
        </p:nvSpPr>
        <p:spPr>
          <a:xfrm>
            <a:off x="641797" y="329673"/>
            <a:ext cx="10908405" cy="101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13559" y="597072"/>
            <a:ext cx="10213133" cy="47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cy-GB" sz="4400" kern="3200" spc="-30" dirty="0">
                <a:ln>
                  <a:solidFill>
                    <a:srgbClr val="69B39D"/>
                  </a:solidFill>
                </a:ln>
                <a:solidFill>
                  <a:srgbClr val="6FB39D"/>
                </a:solidFill>
                <a:latin typeface="Calibri" panose="020F0502020204030204" pitchFamily="34" charset="0"/>
                <a:cs typeface="BloomSpeakOT-Regular"/>
              </a:rPr>
              <a:t>Deall Ffasiwn Gyflym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5026093"/>
            <a:ext cx="2463800" cy="1829605"/>
          </a:xfrm>
          <a:prstGeom prst="rect">
            <a:avLst/>
          </a:prstGeom>
        </p:spPr>
      </p:pic>
      <p:pic>
        <p:nvPicPr>
          <p:cNvPr id="8" name="Picture 7" descr="KWT-icon-corner-white.png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6FB39D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8200" y="163525"/>
            <a:ext cx="1987550" cy="18998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2269C2-716F-E12E-2484-421494B40662}"/>
              </a:ext>
            </a:extLst>
          </p:cNvPr>
          <p:cNvGrpSpPr/>
          <p:nvPr/>
        </p:nvGrpSpPr>
        <p:grpSpPr>
          <a:xfrm>
            <a:off x="1127805" y="5646950"/>
            <a:ext cx="1718035" cy="1139658"/>
            <a:chOff x="0" y="114969"/>
            <a:chExt cx="1669858" cy="1107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E3E78B-AC6F-1A52-ED03-9FB9016D8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14969"/>
              <a:ext cx="895350" cy="1107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28E8FDFF-5574-9B50-8BFD-9069D4CEB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093" y="170121"/>
              <a:ext cx="659765" cy="925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7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DEF1819-B6F8-8D6F-CBC0-01BA4570B24C}"/>
              </a:ext>
            </a:extLst>
          </p:cNvPr>
          <p:cNvSpPr txBox="1"/>
          <p:nvPr/>
        </p:nvSpPr>
        <p:spPr>
          <a:xfrm>
            <a:off x="896204" y="1700854"/>
            <a:ext cx="10578518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Ffasiwn </a:t>
            </a:r>
            <a:r>
              <a:rPr lang="cy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y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yflym yw masgynhyrchu a gwerthu dillad rhad, yn aml yn dilyn y tueddiadau ffasiwn diweddaraf.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2E8B4-005F-F5AF-2A24-D8AB8A031413}"/>
              </a:ext>
            </a:extLst>
          </p:cNvPr>
          <p:cNvSpPr txBox="1"/>
          <p:nvPr/>
        </p:nvSpPr>
        <p:spPr>
          <a:xfrm>
            <a:off x="2746456" y="3001651"/>
            <a:ext cx="669908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broses o gynhyrchu dillad wedi dod yn gyflymach ac yn rhatach o ganlyniad i dechnoleg fwy datblygedig a’r defnydd o lafur cost is tramor. Gyda phrisiau is, mae pobl wedi bod yn prynu dillad yn fwy aml er mwyn cadw i fyny gyda’r tueddiadau diweddaraf. 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42" y="934705"/>
            <a:ext cx="10160000" cy="526290"/>
          </a:xfrm>
        </p:spPr>
        <p:txBody>
          <a:bodyPr/>
          <a:lstStyle/>
          <a:p>
            <a:r>
              <a:rPr lang="cy-GB" sz="3600" b="1" dirty="0">
                <a:latin typeface="Calibri" panose="020F0502020204030204" pitchFamily="34" charset="0"/>
              </a:rPr>
              <a:t>Beth yw Ffasiwn Gyflym?</a:t>
            </a:r>
          </a:p>
        </p:txBody>
      </p:sp>
      <p:pic>
        <p:nvPicPr>
          <p:cNvPr id="1026" name="Picture 2" descr="Primark – Logos, brands and logotypes">
            <a:extLst>
              <a:ext uri="{FF2B5EF4-FFF2-40B4-BE49-F238E27FC236}">
                <a16:creationId xmlns:a16="http://schemas.microsoft.com/office/drawing/2014/main" id="{CB7E29A5-E71E-6B8E-EC76-9FA064A4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945" y="5021050"/>
            <a:ext cx="45148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&amp;M Logo, history, meaning, symbol, PNG">
            <a:extLst>
              <a:ext uri="{FF2B5EF4-FFF2-40B4-BE49-F238E27FC236}">
                <a16:creationId xmlns:a16="http://schemas.microsoft.com/office/drawing/2014/main" id="{5584E111-8B21-62C7-BD6E-37624D82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286" y="5354425"/>
            <a:ext cx="1928468" cy="10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rts Direct introduced a new logo">
            <a:extLst>
              <a:ext uri="{FF2B5EF4-FFF2-40B4-BE49-F238E27FC236}">
                <a16:creationId xmlns:a16="http://schemas.microsoft.com/office/drawing/2014/main" id="{6AC376E3-300E-ABCB-3CE2-34064125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892" y="4004650"/>
            <a:ext cx="1022020" cy="5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&amp;A: Does New Look Franchise in the UK?">
            <a:extLst>
              <a:ext uri="{FF2B5EF4-FFF2-40B4-BE49-F238E27FC236}">
                <a16:creationId xmlns:a16="http://schemas.microsoft.com/office/drawing/2014/main" id="{DF2DA56D-5041-B4B1-E831-3F999469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69" y="3588511"/>
            <a:ext cx="2149539" cy="14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man – Logos Download">
            <a:extLst>
              <a:ext uri="{FF2B5EF4-FFF2-40B4-BE49-F238E27FC236}">
                <a16:creationId xmlns:a16="http://schemas.microsoft.com/office/drawing/2014/main" id="{6BE57A93-05F8-A8A9-B1FE-1774771C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543" y="6114997"/>
            <a:ext cx="3085729" cy="5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ara Logo and symbol, meaning, history, PNG">
            <a:extLst>
              <a:ext uri="{FF2B5EF4-FFF2-40B4-BE49-F238E27FC236}">
                <a16:creationId xmlns:a16="http://schemas.microsoft.com/office/drawing/2014/main" id="{CA42C5AB-F5D5-16DB-5334-0023F4BE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664" y="4971770"/>
            <a:ext cx="1600827" cy="8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ap – Logos Download">
            <a:extLst>
              <a:ext uri="{FF2B5EF4-FFF2-40B4-BE49-F238E27FC236}">
                <a16:creationId xmlns:a16="http://schemas.microsoft.com/office/drawing/2014/main" id="{87F5D757-DDEB-4168-9109-E9A810ED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71" y="5420947"/>
            <a:ext cx="1253267" cy="12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1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Fast Fashion Problem - Behind the News">
            <a:hlinkClick r:id="" action="ppaction://media"/>
            <a:extLst>
              <a:ext uri="{FF2B5EF4-FFF2-40B4-BE49-F238E27FC236}">
                <a16:creationId xmlns:a16="http://schemas.microsoft.com/office/drawing/2014/main" id="{A9B50905-2BBA-FC98-EFB5-D2C5FED428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6C1A30-5590-682F-7985-30EC76D44B0D}"/>
              </a:ext>
            </a:extLst>
          </p:cNvPr>
          <p:cNvSpPr/>
          <p:nvPr/>
        </p:nvSpPr>
        <p:spPr>
          <a:xfrm>
            <a:off x="10491817" y="3309286"/>
            <a:ext cx="823710" cy="108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6184AAD-54FA-110F-8553-1017FE8ECA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1" y="0"/>
            <a:ext cx="1182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30" y="727315"/>
            <a:ext cx="9031944" cy="526290"/>
          </a:xfrm>
        </p:spPr>
        <p:txBody>
          <a:bodyPr/>
          <a:lstStyle/>
          <a:p>
            <a:r>
              <a:rPr lang="cy-GB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yfrifoldeb</a:t>
            </a:r>
            <a:r>
              <a:rPr lang="en-GB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Unigol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94FABDC-94C3-80E2-DDE1-C76B6AC8724B}"/>
              </a:ext>
            </a:extLst>
          </p:cNvPr>
          <p:cNvSpPr txBox="1">
            <a:spLocks/>
          </p:cNvSpPr>
          <p:nvPr/>
        </p:nvSpPr>
        <p:spPr>
          <a:xfrm>
            <a:off x="780330" y="1718700"/>
            <a:ext cx="4017913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 defTabSz="457200" rtl="0" eaLnBrk="1" latinLnBrk="0" hangingPunct="1">
              <a:lnSpc>
                <a:spcPts val="3600"/>
              </a:lnSpc>
              <a:spcBef>
                <a:spcPts val="0"/>
              </a:spcBef>
              <a:buFont typeface="Arial"/>
              <a:buNone/>
              <a:defRPr sz="3200" b="0" i="0" kern="1200">
                <a:solidFill>
                  <a:srgbClr val="69B39D"/>
                </a:solidFill>
                <a:latin typeface="BloomSpeakOT-Bold"/>
                <a:ea typeface="+mn-ea"/>
                <a:cs typeface="BloomSpeakOT-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BloomSpeakOT-Regular"/>
                <a:ea typeface="+mn-ea"/>
                <a:cs typeface="BloomSpeakOT-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y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penderfyniadau rydym i gyd yn eu gwneud wrth ddewis beth i brynu, gwisgo a gwaredu yn cael effaith enfawr ar yr amgylchedd. 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y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y DU rydym yn prynu LLAWER o ‘stwff’ ac mae’n rhan enfawr o’n hôl troed carbon. </a:t>
            </a:r>
            <a:endParaRPr lang="cy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141E2B0E-5D61-B285-7AB7-01FC761AFD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53605"/>
            <a:ext cx="4391934" cy="43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0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30" y="727315"/>
            <a:ext cx="9031944" cy="526290"/>
          </a:xfrm>
        </p:spPr>
        <p:txBody>
          <a:bodyPr/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Responsibility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620A5-7640-9FBB-A8C8-54E46277CFD5}"/>
              </a:ext>
            </a:extLst>
          </p:cNvPr>
          <p:cNvSpPr txBox="1"/>
          <p:nvPr/>
        </p:nvSpPr>
        <p:spPr>
          <a:xfrm>
            <a:off x="6186341" y="626882"/>
            <a:ext cx="5291663" cy="749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cy-GB" sz="4000" dirty="0">
                <a:solidFill>
                  <a:srgbClr val="69B39D"/>
                </a:solidFill>
                <a:effectLst/>
                <a:latin typeface="+mj-lt"/>
                <a:ea typeface="+mj-ea"/>
                <a:cs typeface="+mj-cs"/>
              </a:rPr>
              <a:t>Ymchwiliad y Crys-t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93BA3-5AF3-36B8-9979-56D2BBB1F211}"/>
              </a:ext>
            </a:extLst>
          </p:cNvPr>
          <p:cNvSpPr txBox="1"/>
          <p:nvPr/>
        </p:nvSpPr>
        <p:spPr>
          <a:xfrm>
            <a:off x="5910606" y="1476999"/>
            <a:ext cx="6018635" cy="475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9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A64D-301D-E300-D6DA-9750264E3C08}"/>
              </a:ext>
            </a:extLst>
          </p:cNvPr>
          <p:cNvSpPr txBox="1"/>
          <p:nvPr/>
        </p:nvSpPr>
        <p:spPr>
          <a:xfrm>
            <a:off x="6186341" y="1521124"/>
            <a:ext cx="57429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dirty="0"/>
              <a:t>Ystyriwch y canlynol wrth wneud eich ymchwil: </a:t>
            </a:r>
          </a:p>
          <a:p>
            <a:endParaRPr lang="cy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Pa mor bell mae’n rhaid i’r dillad deithio i gyrraedd y prynwr?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Ydy hi’n hawdd dod o hyd i wybodaeth am y defnyddiau?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Pa mor cynaliadwy/eco-gyfeillgar yw’r crysau-t yn eich barn?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Oes pwyntiau diddorol eraill hoffech chi eu rhannu?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Sut ydych chi’n teimlo am brynu dillad newydd ar ôl gwneud yr ymchwil hwn? Pa newidiadau allwch chi eu gwneud?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solidFill>
                <a:srgbClr val="69B39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solidFill>
                  <a:srgbClr val="69B39D"/>
                </a:solidFill>
              </a:rPr>
              <a:t>Ystyriwch pa opsiynau eraill sydd ar gael yn lle prynu dillad newydd?</a:t>
            </a:r>
          </a:p>
        </p:txBody>
      </p:sp>
      <p:pic>
        <p:nvPicPr>
          <p:cNvPr id="4" name="Picture 3" descr="A picture containing text, shirt, businesscard&#10;&#10;Description automatically generated">
            <a:extLst>
              <a:ext uri="{FF2B5EF4-FFF2-40B4-BE49-F238E27FC236}">
                <a16:creationId xmlns:a16="http://schemas.microsoft.com/office/drawing/2014/main" id="{1DD81A8B-895A-F537-DD92-4D144D723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79" y="261475"/>
            <a:ext cx="5447660" cy="61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T-icon-corner-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728" y="285955"/>
            <a:ext cx="4987522" cy="2224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3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WT-Portrait-whit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39" y="2774950"/>
            <a:ext cx="815925" cy="1308100"/>
          </a:xfrm>
          <a:prstGeom prst="rect">
            <a:avLst/>
          </a:prstGeom>
        </p:spPr>
      </p:pic>
      <p:pic>
        <p:nvPicPr>
          <p:cNvPr id="4" name="Picture 3" descr="social-media-icons-white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431" y="6540053"/>
            <a:ext cx="4953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3400" y="6459960"/>
            <a:ext cx="77255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Cadwch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Gymru’n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Daclus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yn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wedi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gyfyngu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trwy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warant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.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4011164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Elusen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1082058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TAW: 850 3958 13 </a:t>
            </a:r>
          </a:p>
          <a:p>
            <a:pPr>
              <a:lnSpc>
                <a:spcPts val="700"/>
              </a:lnSpc>
            </a:pP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Keep Wales Tidy is a Company Limited by Guarantee. Company Registration Number: 4011164 Charity Registration Number: 1082058 VAT Registration Number: 850 3958 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03401" y="6108701"/>
            <a:ext cx="4735391" cy="278015"/>
            <a:chOff x="279400" y="6108700"/>
            <a:chExt cx="4735391" cy="278015"/>
          </a:xfrm>
        </p:grpSpPr>
        <p:sp>
          <p:nvSpPr>
            <p:cNvPr id="9" name="TextBox 8"/>
            <p:cNvSpPr txBox="1"/>
            <p:nvPr/>
          </p:nvSpPr>
          <p:spPr>
            <a:xfrm>
              <a:off x="279400" y="6108700"/>
              <a:ext cx="473539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33-35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Heol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yr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Eglwys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Gadeiriol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Caerdydd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CF11 9HB  |  33-35 Cathedral Rd, Cardiff, CF11 9HB</a:t>
              </a:r>
            </a:p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029 2025 6767 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cadwchgymrundaclus.org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|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keepwalestidy.org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comms@keepwalestidy.org</a:t>
              </a:r>
              <a:endParaRPr lang="en-US" sz="900">
                <a:solidFill>
                  <a:schemeClr val="bg1"/>
                </a:solidFill>
                <a:latin typeface="BloomSpeakOT-Regular"/>
                <a:cs typeface="BloomSpeakOT-Regular"/>
              </a:endParaRPr>
            </a:p>
          </p:txBody>
        </p:sp>
        <p:pic>
          <p:nvPicPr>
            <p:cNvPr id="14" name="Picture 13" descr="weblogo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884" y="6277114"/>
              <a:ext cx="92710" cy="92710"/>
            </a:xfrm>
            <a:prstGeom prst="rect">
              <a:avLst/>
            </a:prstGeom>
          </p:spPr>
        </p:pic>
        <p:pic>
          <p:nvPicPr>
            <p:cNvPr id="15" name="Picture 14" descr="telephoneNumber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400" y="6264414"/>
              <a:ext cx="99060" cy="90189"/>
            </a:xfrm>
            <a:prstGeom prst="rect">
              <a:avLst/>
            </a:prstGeom>
          </p:spPr>
        </p:pic>
        <p:pic>
          <p:nvPicPr>
            <p:cNvPr id="16" name="Picture 15" descr="microscope-icon.gi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675" y="6261239"/>
              <a:ext cx="82550" cy="125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38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62a2d9-f055-4e0b-a931-2d9f1fccad37">
      <Terms xmlns="http://schemas.microsoft.com/office/infopath/2007/PartnerControls"/>
    </lcf76f155ced4ddcb4097134ff3c332f>
    <TaxCatchAll xmlns="17ab7feb-103c-43e2-999d-b4ab3178c1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21B16058BA48B86AAD76BAD68A00" ma:contentTypeVersion="16" ma:contentTypeDescription="Create a new document." ma:contentTypeScope="" ma:versionID="239455224098cc4e596f469f956b9bed">
  <xsd:schema xmlns:xsd="http://www.w3.org/2001/XMLSchema" xmlns:xs="http://www.w3.org/2001/XMLSchema" xmlns:p="http://schemas.microsoft.com/office/2006/metadata/properties" xmlns:ns2="7462a2d9-f055-4e0b-a931-2d9f1fccad37" xmlns:ns3="17ab7feb-103c-43e2-999d-b4ab3178c1c5" targetNamespace="http://schemas.microsoft.com/office/2006/metadata/properties" ma:root="true" ma:fieldsID="6339cc50951b7badbb0749bd3c1456b0" ns2:_="" ns3:_="">
    <xsd:import namespace="7462a2d9-f055-4e0b-a931-2d9f1fccad37"/>
    <xsd:import namespace="17ab7feb-103c-43e2-999d-b4ab3178c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a2d9-f055-4e0b-a931-2d9f1fcca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dfb753-039b-4cfc-8f14-50b6fd69c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7feb-103c-43e2-999d-b4ab3178c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5f9b3e-dbc7-48bb-85c8-cb5db7cffad8}" ma:internalName="TaxCatchAll" ma:showField="CatchAllData" ma:web="17ab7feb-103c-43e2-999d-b4ab3178c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D3B564-A465-421F-904C-29B92B15D50D}">
  <ds:schemaRefs>
    <ds:schemaRef ds:uri="17ab7feb-103c-43e2-999d-b4ab3178c1c5"/>
    <ds:schemaRef ds:uri="7462a2d9-f055-4e0b-a931-2d9f1fccad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021d3e1-1530-407e-a90e-9b8e1e94f231"/>
    <ds:schemaRef ds:uri="1fb54833-1161-4082-9686-96e514f26ab6"/>
  </ds:schemaRefs>
</ds:datastoreItem>
</file>

<file path=customXml/itemProps2.xml><?xml version="1.0" encoding="utf-8"?>
<ds:datastoreItem xmlns:ds="http://schemas.openxmlformats.org/officeDocument/2006/customXml" ds:itemID="{9D6534DF-6D20-45A9-A173-F670BEE3BA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DEBB0-EF43-4C47-A40B-CD37469E3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2a2d9-f055-4e0b-a931-2d9f1fccad37"/>
    <ds:schemaRef ds:uri="17ab7feb-103c-43e2-999d-b4ab3178c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117</TotalTime>
  <Words>352</Words>
  <Application>Microsoft Office PowerPoint</Application>
  <PresentationFormat>Widescreen</PresentationFormat>
  <Paragraphs>32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Bloom Speak OT</vt:lpstr>
      <vt:lpstr>BloomSpeakOT-Bold</vt:lpstr>
      <vt:lpstr>BloomSpeakOT-Heavy</vt:lpstr>
      <vt:lpstr>BloomSpeakOT-Regular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Golley Slater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Bedford</dc:creator>
  <cp:lastModifiedBy>Alex Prescot</cp:lastModifiedBy>
  <cp:revision>5</cp:revision>
  <dcterms:created xsi:type="dcterms:W3CDTF">2016-10-07T08:13:20Z</dcterms:created>
  <dcterms:modified xsi:type="dcterms:W3CDTF">2023-01-13T13:23:20Z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0x010100F29595A95828084E90BFF0DA4DE95CD5</vt:lpwstr>
  </property>
  <property fmtid="{D5CDD505-2E9C-101B-9397-08002B2CF9AE}" pid="3" name="MediaServiceImageTags">
    <vt:lpwstr/>
  </property>
</Properties>
</file>