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2_54DA224E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9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63" r:id="rId18"/>
    <p:sldId id="290" r:id="rId19"/>
    <p:sldId id="301" r:id="rId20"/>
    <p:sldId id="292" r:id="rId21"/>
    <p:sldId id="293" r:id="rId22"/>
    <p:sldId id="291" r:id="rId23"/>
    <p:sldId id="294" r:id="rId24"/>
    <p:sldId id="296" r:id="rId25"/>
    <p:sldId id="295" r:id="rId26"/>
    <p:sldId id="297" r:id="rId27"/>
    <p:sldId id="299" r:id="rId28"/>
    <p:sldId id="300" r:id="rId29"/>
    <p:sldId id="274" r:id="rId30"/>
    <p:sldId id="275" r:id="rId31"/>
    <p:sldId id="268" r:id="rId32"/>
    <p:sldId id="277" r:id="rId3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72105-1A4B-86CB-CA00-16BDB38EC3B0}" name="Alex Prescot" initials="AP" userId="S::Alex.Prescot@keepwalestidy.cymru::e6b975fd-046a-421f-9425-f8a7e787a5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589C7-3449-489E-AB57-DF7298976391}" v="2" dt="2023-01-09T16:42:26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435" autoAdjust="0"/>
  </p:normalViewPr>
  <p:slideViewPr>
    <p:cSldViewPr snapToGrid="0">
      <p:cViewPr varScale="1">
        <p:scale>
          <a:sx n="54" d="100"/>
          <a:sy n="54" d="100"/>
        </p:scale>
        <p:origin x="1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rescot" userId="e6b975fd-046a-421f-9425-f8a7e787a584" providerId="ADAL" clId="{D1A589C7-3449-489E-AB57-DF7298976391}"/>
    <pc:docChg chg="modSld">
      <pc:chgData name="Alex Prescot" userId="e6b975fd-046a-421f-9425-f8a7e787a584" providerId="ADAL" clId="{D1A589C7-3449-489E-AB57-DF7298976391}" dt="2023-01-06T16:43:33.203" v="18" actId="20577"/>
      <pc:docMkLst>
        <pc:docMk/>
      </pc:docMkLst>
      <pc:sldChg chg="modNotesTx">
        <pc:chgData name="Alex Prescot" userId="e6b975fd-046a-421f-9425-f8a7e787a584" providerId="ADAL" clId="{D1A589C7-3449-489E-AB57-DF7298976391}" dt="2023-01-06T16:43:33.203" v="18" actId="20577"/>
        <pc:sldMkLst>
          <pc:docMk/>
          <pc:sldMk cId="2799955662" sldId="281"/>
        </pc:sldMkLst>
      </pc:sldChg>
    </pc:docChg>
  </pc:docChgLst>
</pc:chgInfo>
</file>

<file path=ppt/comments/modernComment_122_54DA22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6681E3-869E-409C-A0A3-332B8F022E83}" authorId="{E3772105-1A4B-86CB-CA00-16BDB38EC3B0}" created="2022-11-21T13:52:13.5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23581774" sldId="290"/>
      <ac:picMk id="9" creationId="{924405CB-AF38-76AC-B413-B4295A3EF92B}"/>
    </ac:deMkLst>
    <p188:txBody>
      <a:bodyPr/>
      <a:lstStyle/>
      <a:p>
        <a:r>
          <a:rPr lang="en-GB"/>
          <a:t>Slide 15 - where is the clipping meant to go?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9406EC8-9C1C-430D-8865-F93C034D96C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3B22A4E-3184-4891-A921-2DDA8233E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1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forecasts/1156527/real-fashion-consumer-spending-in-europe-by-country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forecasts/1156527/real-fashion-consumer-spending-in-europe-by-country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forecasts/1156527/real-fashion-consumer-spending-in-europe-by-country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theguardian.com/unicef-child-labour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gue.in/fashion/content/sustainable-fashion-fabric-dye-pollution-ways-to-count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-5449976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leicestershire-542925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rap.org.uk/taking-action/textil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fashion/2021/jul/29/the-truth-about-fast-fashion-can-you-tell-how-ethical-your-clothing-is-by-its-pric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22/apr/18/ultra-fast-fashion-retail-sites-shei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Ffigwr 4. Cyrchfannau dillad diwedd oes</a:t>
            </a:r>
          </a:p>
          <a:p>
            <a:endParaRPr lang="cy-GB" dirty="0"/>
          </a:p>
          <a:p>
            <a:endParaRPr lang="cy-GB" dirty="0"/>
          </a:p>
          <a:p>
            <a:r>
              <a:rPr lang="cy-GB"/>
              <a:t>14% DU </a:t>
            </a:r>
            <a:r>
              <a:rPr lang="cy-GB" dirty="0"/>
              <a:t>ailddefnyddio</a:t>
            </a:r>
          </a:p>
          <a:p>
            <a:r>
              <a:rPr lang="cy-GB" dirty="0"/>
              <a:t>34% Tramor ailddefnyddio</a:t>
            </a:r>
          </a:p>
          <a:p>
            <a:r>
              <a:rPr lang="cy-GB" dirty="0"/>
              <a:t>14% Ailgylchu</a:t>
            </a:r>
          </a:p>
          <a:p>
            <a:r>
              <a:rPr lang="cy-GB" dirty="0"/>
              <a:t>7% Llosgi</a:t>
            </a:r>
          </a:p>
          <a:p>
            <a:r>
              <a:rPr lang="cy-GB" dirty="0"/>
              <a:t>31% Safle tirlenwi</a:t>
            </a:r>
          </a:p>
          <a:p>
            <a:endParaRPr lang="cy-GB" dirty="0"/>
          </a:p>
          <a:p>
            <a:r>
              <a:rPr lang="cy-GB" dirty="0"/>
              <a:t>Mae tua 350,000 o ddillad yn mynd i safleoedd tirlenwi ar ddiwedd eu bywyd </a:t>
            </a:r>
            <a:r>
              <a:rPr lang="cy-GB" dirty="0" err="1"/>
              <a:t>defnyddiadwy</a:t>
            </a:r>
            <a:r>
              <a:rPr lang="cy-GB" dirty="0"/>
              <a:t> – er gwaetha’r ffaith bod gan y defnyddiau gwerth masnachol, naill ai wrth eu defnyddio fel dillad, neu drwy eu hailgylchu i glytiau, ffelt a phethau eraill. Mae’r gwerthoedd hyn yn amcangyfrifon sydd wedi’u selio ar ymchwil WRAP ar ailddefnyddio dillad (WRAP, 2011). </a:t>
            </a:r>
          </a:p>
          <a:p>
            <a:endParaRPr lang="cy-GB" dirty="0"/>
          </a:p>
          <a:p>
            <a:endParaRPr lang="en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0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Real fashion consumer spending in Europe 2020, by country | Statista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Real fashion consumer spending in Europe 2020, by country | Statista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1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Real fashion consumer spending in Europe 2020, by country | Statista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0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Child labour in the fashion supply chain (theguardian.com)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https://www.newscientist.com/article/dn3947-south-aral-sea-gone-in-15-years/</a:t>
            </a:r>
          </a:p>
          <a:p>
            <a:endParaRPr lang="en-GB" dirty="0"/>
          </a:p>
          <a:p>
            <a:r>
              <a:rPr lang="en-GB" dirty="0"/>
              <a:t>Y </a:t>
            </a:r>
            <a:r>
              <a:rPr lang="en-GB" dirty="0" err="1"/>
              <a:t>Môr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crebachu</a:t>
            </a:r>
            <a:endParaRPr lang="en-GB" dirty="0"/>
          </a:p>
          <a:p>
            <a:r>
              <a:rPr lang="en-GB" dirty="0" err="1"/>
              <a:t>Siâp</a:t>
            </a:r>
            <a:r>
              <a:rPr lang="en-GB" dirty="0"/>
              <a:t> </a:t>
            </a:r>
            <a:r>
              <a:rPr lang="en-GB" dirty="0" err="1"/>
              <a:t>Môr</a:t>
            </a:r>
            <a:r>
              <a:rPr lang="en-GB" dirty="0"/>
              <a:t> Aral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ers</a:t>
            </a:r>
            <a:r>
              <a:rPr lang="en-GB" dirty="0"/>
              <a:t> 1960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4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5 ways to fix fashion’s biggest pollution problem: dyes | Vogue India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7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https://www.statista.com/chart/17903/monthly-minimum-wage-in-the-global-garment-industry/</a:t>
            </a:r>
          </a:p>
          <a:p>
            <a:r>
              <a:rPr lang="en-GB" dirty="0" err="1"/>
              <a:t>Gwledydd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tal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isaf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cynhyrchu</a:t>
            </a:r>
            <a:r>
              <a:rPr lang="en-GB" dirty="0"/>
              <a:t> </a:t>
            </a:r>
            <a:r>
              <a:rPr lang="en-GB" dirty="0" err="1"/>
              <a:t>dillad</a:t>
            </a:r>
            <a:r>
              <a:rPr lang="en-GB" dirty="0"/>
              <a:t> </a:t>
            </a:r>
            <a:r>
              <a:rPr lang="en-GB" dirty="0" err="1"/>
              <a:t>rhad</a:t>
            </a:r>
            <a:endParaRPr lang="en-GB" dirty="0"/>
          </a:p>
          <a:p>
            <a:r>
              <a:rPr lang="en-GB" dirty="0" err="1"/>
              <a:t>Isafswm</a:t>
            </a:r>
            <a:r>
              <a:rPr lang="en-GB" dirty="0"/>
              <a:t> </a:t>
            </a:r>
            <a:r>
              <a:rPr lang="en-GB" dirty="0" err="1"/>
              <a:t>cyflog</a:t>
            </a:r>
            <a:r>
              <a:rPr lang="en-GB" dirty="0"/>
              <a:t> </a:t>
            </a:r>
            <a:r>
              <a:rPr lang="en-GB" dirty="0" err="1"/>
              <a:t>misol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diwydiant</a:t>
            </a:r>
            <a:r>
              <a:rPr lang="en-GB" dirty="0"/>
              <a:t> </a:t>
            </a:r>
            <a:r>
              <a:rPr lang="en-GB" dirty="0" err="1"/>
              <a:t>dillad</a:t>
            </a:r>
            <a:r>
              <a:rPr lang="en-GB" dirty="0"/>
              <a:t> </a:t>
            </a:r>
            <a:r>
              <a:rPr lang="en-GB" dirty="0" err="1"/>
              <a:t>byd-eang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2018 (</a:t>
            </a:r>
            <a:r>
              <a:rPr lang="en-GB" dirty="0" err="1"/>
              <a:t>gwledydd</a:t>
            </a:r>
            <a:r>
              <a:rPr lang="en-GB" dirty="0"/>
              <a:t> </a:t>
            </a:r>
            <a:r>
              <a:rPr lang="en-GB" dirty="0" err="1"/>
              <a:t>dethol</a:t>
            </a:r>
            <a:r>
              <a:rPr lang="en-GB" dirty="0"/>
              <a:t>)</a:t>
            </a:r>
          </a:p>
          <a:p>
            <a:r>
              <a:rPr lang="en-GB" dirty="0" err="1"/>
              <a:t>Twrci</a:t>
            </a:r>
            <a:endParaRPr lang="en-GB" dirty="0"/>
          </a:p>
          <a:p>
            <a:r>
              <a:rPr lang="en-GB" dirty="0" err="1"/>
              <a:t>Tseina</a:t>
            </a:r>
            <a:endParaRPr lang="en-GB" dirty="0"/>
          </a:p>
          <a:p>
            <a:r>
              <a:rPr lang="en-GB" dirty="0" err="1"/>
              <a:t>Gwlad</a:t>
            </a:r>
            <a:r>
              <a:rPr lang="en-GB" dirty="0"/>
              <a:t> Tai</a:t>
            </a:r>
          </a:p>
          <a:p>
            <a:r>
              <a:rPr lang="en-GB" dirty="0"/>
              <a:t>Indonesia</a:t>
            </a:r>
          </a:p>
          <a:p>
            <a:r>
              <a:rPr lang="en-GB" dirty="0" err="1"/>
              <a:t>Maleisia</a:t>
            </a:r>
            <a:endParaRPr lang="en-GB" dirty="0"/>
          </a:p>
          <a:p>
            <a:r>
              <a:rPr lang="en-GB" dirty="0"/>
              <a:t>De </a:t>
            </a:r>
            <a:r>
              <a:rPr lang="en-GB" dirty="0" err="1"/>
              <a:t>Affrica</a:t>
            </a:r>
            <a:endParaRPr lang="en-GB" dirty="0"/>
          </a:p>
          <a:p>
            <a:r>
              <a:rPr lang="en-GB" dirty="0"/>
              <a:t>Cambodia</a:t>
            </a:r>
          </a:p>
          <a:p>
            <a:r>
              <a:rPr lang="en-GB" dirty="0" err="1"/>
              <a:t>Fietnam</a:t>
            </a:r>
            <a:endParaRPr lang="en-GB" dirty="0"/>
          </a:p>
          <a:p>
            <a:r>
              <a:rPr lang="en-GB" dirty="0"/>
              <a:t>Lesotho</a:t>
            </a:r>
          </a:p>
          <a:p>
            <a:r>
              <a:rPr lang="en-GB" dirty="0"/>
              <a:t>Laos</a:t>
            </a:r>
          </a:p>
          <a:p>
            <a:r>
              <a:rPr lang="en-GB" dirty="0"/>
              <a:t>Bangladesh</a:t>
            </a:r>
          </a:p>
          <a:p>
            <a:r>
              <a:rPr lang="en-GB" dirty="0"/>
              <a:t>Myanmar</a:t>
            </a:r>
          </a:p>
          <a:p>
            <a:r>
              <a:rPr lang="en-GB" dirty="0"/>
              <a:t>Ethiopia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0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Textile workers 'denied tens of millions in unpaid wages' - BBC News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5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Boohoo review finds Leicester supply chain 'failings' - BBC News</a:t>
            </a:r>
            <a:endParaRPr lang="en-GB" dirty="0"/>
          </a:p>
          <a:p>
            <a:r>
              <a:rPr lang="en-GB" dirty="0">
                <a:hlinkClick r:id="rId4"/>
              </a:rPr>
              <a:t>Textiles | WRAP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https://www.statista.com/chart/28257/patagonia-inc-revenue-company-db/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6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The truth about fast fashion: can you tell how ethical your clothing is by its price? | Fashion | The Guardian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5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Ultra-fast fashion is taking over – and using every trick in the book to get us addicted | Zainab Mahmood | The Guardian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2A4E-3184-4891-A921-2DDA8233E5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9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74BE-FD2E-4AB1-FC91-4F4BD49FD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579BE-1044-8844-285A-A01BD5C4C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3C5AF-E1DE-317B-8FEE-2BB5B734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0576-ED27-5A65-3AC3-E96E47B0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51E3-F140-F194-B281-873509F3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3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9857-B89D-BF52-CB28-C20889F6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EA10D-5CFF-187D-528E-501E8DDA9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583A-F1CC-0A21-BC6A-244123AA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FC79-B291-C813-AB97-D8188F2C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D6AD7-1E3A-7553-971E-F55686DD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5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FCE8D-0A0A-5077-AF07-F8DEE740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0E60-E239-AB3F-9D64-EE96AB935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DD3C-2586-771C-9316-CFB764EC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8243-C81C-A7D4-7598-CC0DCA49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C899C-01AD-5F3D-E1D4-4F13430E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5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62" y="6120619"/>
            <a:ext cx="904009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4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67" y="1"/>
            <a:ext cx="7179733" cy="2476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5999" y="1143000"/>
            <a:ext cx="10160000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3600"/>
              </a:lnSpc>
              <a:spcBef>
                <a:spcPts val="0"/>
              </a:spcBef>
              <a:defRPr sz="3200" b="0" i="0">
                <a:solidFill>
                  <a:srgbClr val="69B39D"/>
                </a:solidFill>
                <a:latin typeface="BloomSpeakOT-Bold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2534" y="6451600"/>
            <a:ext cx="17363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0F32B15-7181-BA4F-9198-E008C04558E5}" type="slidenum">
              <a:rPr lang="en-US" sz="1200" b="0" i="0" baseline="0" smtClean="0">
                <a:solidFill>
                  <a:srgbClr val="3C3C3B"/>
                </a:solidFill>
                <a:latin typeface="BloomSpeakOT-Regular"/>
                <a:cs typeface="BloomSpeakOT-Regular"/>
              </a:rPr>
              <a:t>‹#›</a:t>
            </a:fld>
            <a:endParaRPr lang="en-US" sz="1200" b="0" i="0" baseline="0">
              <a:solidFill>
                <a:srgbClr val="3C3C3B"/>
              </a:solidFill>
              <a:latin typeface="BloomSpeakOT-Regular"/>
              <a:cs typeface="BloomSpeakOT-Regular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15999" y="1585479"/>
            <a:ext cx="10160000" cy="400198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2400"/>
              </a:lnSpc>
              <a:spcBef>
                <a:spcPts val="0"/>
              </a:spcBef>
              <a:defRPr sz="2000" b="0" i="0">
                <a:solidFill>
                  <a:srgbClr val="69B39D"/>
                </a:solidFill>
                <a:latin typeface="BloomSpeakOT-Heavy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5999" y="2108200"/>
            <a:ext cx="10160000" cy="4074476"/>
          </a:xfrm>
          <a:prstGeom prst="rect">
            <a:avLst/>
          </a:prstGeom>
        </p:spPr>
        <p:txBody>
          <a:bodyPr vert="horz" lIns="0" tIns="0" rIns="0" bIns="0" numCol="2" spcCol="1778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b="0" i="0" baseline="0">
                <a:solidFill>
                  <a:srgbClr val="3C3C3B"/>
                </a:solidFill>
                <a:latin typeface="Bloom Speak OT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Body copy 2 column</a:t>
            </a:r>
          </a:p>
        </p:txBody>
      </p:sp>
    </p:spTree>
    <p:extLst>
      <p:ext uri="{BB962C8B-B14F-4D97-AF65-F5344CB8AC3E}">
        <p14:creationId xmlns:p14="http://schemas.microsoft.com/office/powerpoint/2010/main" val="416637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640E-5A3F-41B5-A300-CE37E49F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3583-9CF9-B0DE-999D-1A4783C2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D1BF2-8B3E-2744-F3BB-168E6CBF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B5A91-1B7D-80C0-FA4E-5BC57592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EC1B4-BC66-9E35-96A8-DECB958B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DF56-D188-7BE3-8C8A-8F0E83DD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20786-A6EA-C15C-D616-B1D4D063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AE62-54FC-FD7C-AB01-D3EE264F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477B0-7034-1B11-D809-424864DD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9873-C373-C56E-FB11-73B4C5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54D7-21CB-448C-C077-52B9099B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98A3-4C21-9250-093B-F08567CFF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32B08-904A-D75C-01C7-18DC3A77E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48A42-9480-D401-473D-906D0E80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18347-2E2B-867A-0704-7B0F9D2E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0D753-F687-CE4E-4AE2-B7D04000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2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A17D-6D49-17EC-9492-6F6F13A2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BB003-CC7A-9884-125E-2B606AB8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72E1C-D5BB-3806-1579-B1847CC25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3649D-28B8-4714-58A0-9DEBC4F1A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3FEF5-A1BE-78EB-D119-90FE6CA63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415B2-BFFC-DA9D-47DB-7718D5AC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151BF-9EDD-BA86-08E3-2BAF8A89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BA07F-5112-2972-5CDD-A1C6265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4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1AD-1FC6-F54E-C50F-DA1D9D55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DA7E9-CA3B-2548-2C3F-07F2A23D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DDB5D-D3FE-B222-B8C6-FF0A735A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41EA4-7910-C103-1176-256B2D1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6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8E3AB-9B5B-9184-821D-E19A4510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79BE6-F3E7-050A-52D7-EAD14DE5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E7D74-661D-C342-45FC-A3A1E7A2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3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68F5-E730-7C66-72E2-1B8CB3E7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1F7-BF12-ACC4-F625-746C0122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A96BD-F9B8-59D3-B3B4-80DE9F934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9FEB0-A012-F8C4-BBCE-2FB8311C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0A52D-A0D1-C720-B608-C2254156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FEB17-71F7-95EF-4D2B-B9C4B4DB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8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A05E-B78A-EE2E-F54B-6A5C69D4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5B4C9-2106-0178-8C64-57DF09DF4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FBD12-764F-5843-B05B-883612C3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CE7FA-9043-63B3-CCD1-854F0A05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F78D-FD3E-3644-9BA0-1356C753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AFE27-4F82-44B7-2FF3-116EC621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2F36E-9194-C767-E3D8-50134ADA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2A081-FFFC-80B6-7792-A09EA0077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EB609-DFA6-6336-6E03-2EC49EC8D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ADB5-91F1-4520-87C7-5F316ABCA573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FAEE-0802-C9B1-0606-694E56871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6BAB2-E893-2E37-6517-159D324A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A9D3-6B19-4D43-AC04-C50A19C51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54DA224E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IvItoQ8x24?feature=oembed" TargetMode="Externa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13k58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 of person stitching leather on sewing machine">
            <a:extLst>
              <a:ext uri="{FF2B5EF4-FFF2-40B4-BE49-F238E27FC236}">
                <a16:creationId xmlns:a16="http://schemas.microsoft.com/office/drawing/2014/main" id="{9AA8B1FE-FCC9-D871-2D34-5A592939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196" y="288758"/>
            <a:ext cx="10654699" cy="6352674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3A44BD-54D0-BE55-368C-25B8232F3B42}"/>
              </a:ext>
            </a:extLst>
          </p:cNvPr>
          <p:cNvSpPr/>
          <p:nvPr/>
        </p:nvSpPr>
        <p:spPr>
          <a:xfrm>
            <a:off x="370036" y="5601437"/>
            <a:ext cx="10908405" cy="112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2CA02E-9377-D3D1-5F31-1494C22D8266}"/>
              </a:ext>
            </a:extLst>
          </p:cNvPr>
          <p:cNvGrpSpPr/>
          <p:nvPr/>
        </p:nvGrpSpPr>
        <p:grpSpPr>
          <a:xfrm>
            <a:off x="1025165" y="5646950"/>
            <a:ext cx="1718035" cy="1139658"/>
            <a:chOff x="0" y="114969"/>
            <a:chExt cx="1669858" cy="11074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3C427B-1544-DD5C-61B2-B7A761DB32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14969"/>
              <a:ext cx="895350" cy="1107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C8454F3B-A089-7835-673A-0F53CCD03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093" y="170121"/>
              <a:ext cx="659765" cy="92519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049534-A525-29A4-913D-E19E1E1BBA63}"/>
              </a:ext>
            </a:extLst>
          </p:cNvPr>
          <p:cNvSpPr/>
          <p:nvPr/>
        </p:nvSpPr>
        <p:spPr>
          <a:xfrm>
            <a:off x="552217" y="517415"/>
            <a:ext cx="11158294" cy="1103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4259" y="691863"/>
            <a:ext cx="11368616" cy="925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cy-GB" sz="4800" kern="3200" spc="-30" dirty="0">
                <a:ln>
                  <a:solidFill>
                    <a:srgbClr val="69B39D"/>
                  </a:solidFill>
                </a:ln>
                <a:solidFill>
                  <a:srgbClr val="6FB39D"/>
                </a:solidFill>
                <a:latin typeface="Calibri" panose="020F0502020204030204" pitchFamily="34" charset="0"/>
                <a:cs typeface="BloomSpeakOT-Regular"/>
              </a:rPr>
              <a:t>Cyfiawnder Cymdeithasol </a:t>
            </a:r>
          </a:p>
          <a:p>
            <a:pPr algn="ctr">
              <a:lnSpc>
                <a:spcPts val="3400"/>
              </a:lnSpc>
            </a:pPr>
            <a:r>
              <a:rPr lang="cy-GB" sz="4800" kern="3200" spc="-30" dirty="0">
                <a:ln>
                  <a:solidFill>
                    <a:srgbClr val="69B39D"/>
                  </a:solidFill>
                </a:ln>
                <a:solidFill>
                  <a:srgbClr val="6FB39D"/>
                </a:solidFill>
                <a:latin typeface="Calibri" panose="020F0502020204030204" pitchFamily="34" charset="0"/>
                <a:cs typeface="BloomSpeakOT-Regular"/>
              </a:rPr>
              <a:t>Pwy sy’n gwneud eich crys-t?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5026093"/>
            <a:ext cx="2463800" cy="18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6600" dirty="0">
                <a:solidFill>
                  <a:srgbClr val="6FB39D"/>
                </a:solidFill>
              </a:rPr>
              <a:t>5. Dylai pobl sy'n gwneud dillad dramor gael cyflog byw lleol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217720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7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FB39D"/>
                </a:solidFill>
              </a:rPr>
              <a:t>5. </a:t>
            </a:r>
            <a:r>
              <a:rPr lang="cy-GB" sz="4000" dirty="0">
                <a:solidFill>
                  <a:srgbClr val="6FB39D"/>
                </a:solidFill>
              </a:rPr>
              <a:t>Dylai pobl sy'n gwneud dillad dramor gael cyflog byw lleol</a:t>
            </a:r>
            <a:endParaRPr lang="cy-GB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9494C7-A4A6-70E4-98A0-968BD13B381E}"/>
              </a:ext>
            </a:extLst>
          </p:cNvPr>
          <p:cNvSpPr txBox="1">
            <a:spLocks/>
          </p:cNvSpPr>
          <p:nvPr/>
        </p:nvSpPr>
        <p:spPr>
          <a:xfrm>
            <a:off x="223738" y="1815774"/>
            <a:ext cx="834274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074" name="Picture 2" descr="Infographic: Where Pay Is Lowest For Cheap Clothing Production  | Statista">
            <a:extLst>
              <a:ext uri="{FF2B5EF4-FFF2-40B4-BE49-F238E27FC236}">
                <a16:creationId xmlns:a16="http://schemas.microsoft.com/office/drawing/2014/main" id="{2BD3D98D-691C-7133-4977-47F68FBE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567" y="1596927"/>
            <a:ext cx="7116866" cy="50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9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6FB39D"/>
                </a:solidFill>
              </a:rPr>
              <a:t>6. </a:t>
            </a:r>
            <a:r>
              <a:rPr lang="cy-GB" sz="6600" dirty="0">
                <a:solidFill>
                  <a:srgbClr val="6FB39D"/>
                </a:solidFill>
              </a:rPr>
              <a:t>Mae’r bobl sy'n pwytho'r dillad ac yn cael eu talu o dan yr isafswm cyflog lleol yn byw tramor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15257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513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FB39D"/>
                </a:solidFill>
              </a:rPr>
              <a:t>6. </a:t>
            </a:r>
            <a:r>
              <a:rPr lang="cy-GB" sz="4000" dirty="0">
                <a:solidFill>
                  <a:srgbClr val="6FB39D"/>
                </a:solidFill>
              </a:rPr>
              <a:t>Mae’r bobl sy'n pwytho'r dillad ac yn cael eu talu o dan yr isafswm cyflog lleol yn byw tramor</a:t>
            </a:r>
            <a:endParaRPr lang="en-GB" sz="4000" dirty="0">
              <a:solidFill>
                <a:srgbClr val="6FB39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E10BA-31D7-6FAA-2BE9-20F84233C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8"/>
          <a:stretch/>
        </p:blipFill>
        <p:spPr>
          <a:xfrm>
            <a:off x="5580195" y="0"/>
            <a:ext cx="6611805" cy="6858000"/>
          </a:xfrm>
          <a:prstGeom prst="rect">
            <a:avLst/>
          </a:prstGeom>
        </p:spPr>
      </p:pic>
      <p:sp>
        <p:nvSpPr>
          <p:cNvPr id="2" name="Blwch Testun 1">
            <a:extLst>
              <a:ext uri="{FF2B5EF4-FFF2-40B4-BE49-F238E27FC236}">
                <a16:creationId xmlns:a16="http://schemas.microsoft.com/office/drawing/2014/main" id="{F37705B3-8CC8-CEA3-F8EB-90654017B9C6}"/>
              </a:ext>
            </a:extLst>
          </p:cNvPr>
          <p:cNvSpPr txBox="1"/>
          <p:nvPr/>
        </p:nvSpPr>
        <p:spPr>
          <a:xfrm>
            <a:off x="447264" y="4069568"/>
            <a:ext cx="476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Ymchwiliodd y </a:t>
            </a:r>
            <a:r>
              <a:rPr lang="cy-GB" b="1" dirty="0" err="1"/>
              <a:t>Sunday</a:t>
            </a:r>
            <a:r>
              <a:rPr lang="cy-GB" b="1" dirty="0"/>
              <a:t> </a:t>
            </a:r>
            <a:r>
              <a:rPr lang="cy-GB" b="1" dirty="0" err="1"/>
              <a:t>Times</a:t>
            </a:r>
            <a:r>
              <a:rPr lang="cy-GB" b="1" dirty="0"/>
              <a:t> </a:t>
            </a:r>
            <a:r>
              <a:rPr lang="cy-GB" dirty="0"/>
              <a:t>i amodau mewn ffatrïoedd yng </a:t>
            </a:r>
            <a:r>
              <a:rPr lang="cy-GB" dirty="0" err="1"/>
              <a:t>Nghaerlŷr</a:t>
            </a:r>
            <a:r>
              <a:rPr lang="cy-GB" dirty="0"/>
              <a:t>. </a:t>
            </a:r>
            <a:r>
              <a:rPr lang="cy-GB" dirty="0" err="1"/>
              <a:t>Darganfyddon</a:t>
            </a:r>
            <a:r>
              <a:rPr lang="cy-GB" dirty="0"/>
              <a:t> nhw fod rhai staff yn cael eu talu o dan yr isafswm cyfreithiol ac wedi gweithio heb weithdrefnau diogelwch </a:t>
            </a:r>
            <a:r>
              <a:rPr lang="cy-GB" dirty="0" err="1"/>
              <a:t>coronofeirws</a:t>
            </a:r>
            <a:r>
              <a:rPr lang="cy-GB" dirty="0"/>
              <a:t> yn eu lle.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07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0A9E-E18C-4005-C87B-01935C0D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6FB39D"/>
                </a:solidFill>
              </a:rPr>
              <a:t>7. </a:t>
            </a:r>
            <a:r>
              <a:rPr lang="cy-GB" dirty="0">
                <a:solidFill>
                  <a:srgbClr val="6FB39D"/>
                </a:solidFill>
              </a:rPr>
              <a:t>Mae’n iawn i frandiau mawr ddweud nad ydyn nhw’n gwybod beth sy’n digwydd i weithwyr a’r amgylchedd yn eu cadwyn gyflenwi</a:t>
            </a:r>
          </a:p>
        </p:txBody>
      </p:sp>
    </p:spTree>
    <p:extLst>
      <p:ext uri="{BB962C8B-B14F-4D97-AF65-F5344CB8AC3E}">
        <p14:creationId xmlns:p14="http://schemas.microsoft.com/office/powerpoint/2010/main" val="174397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0820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7. </a:t>
            </a:r>
            <a:r>
              <a:rPr lang="cy-GB" sz="2800" dirty="0">
                <a:solidFill>
                  <a:srgbClr val="6FB39D"/>
                </a:solidFill>
              </a:rPr>
              <a:t>Mae’n iawn i frandiau mawr ddweud nad ydyn nhw’n gwybod beth sy’n digwydd i weithwyr a’r amgylchedd yn eu cadwyn gyflenwi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DB238B-A60A-D667-8F26-2D0C6D63E4AD}"/>
              </a:ext>
            </a:extLst>
          </p:cNvPr>
          <p:cNvSpPr txBox="1">
            <a:spLocks/>
          </p:cNvSpPr>
          <p:nvPr/>
        </p:nvSpPr>
        <p:spPr>
          <a:xfrm>
            <a:off x="274319" y="2133314"/>
            <a:ext cx="1149489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Mae 40% o bobl yn meddwl nad oes digon o wybodaeth amgylcheddol ar gael ar y dillad maen nhw’n eu prynu. </a:t>
            </a:r>
          </a:p>
          <a:p>
            <a:r>
              <a:rPr lang="cy-GB" dirty="0"/>
              <a:t>Mae brandiau dillad sy’n dangos cyfrifoldeb corfforaethol ac yn cefnogi gwerthoedd eu brandiau drwy fesur a lleihau’r effaith amgylcheddol sydd hefyd â pholisïau caethwasiaeth fodern yn eu lle yn gallu ennill cwsmeriaid newydd a theyrngarwch brand gwell. E.e. Patagonia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5817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lfan Testun 3">
            <a:extLst>
              <a:ext uri="{FF2B5EF4-FFF2-40B4-BE49-F238E27FC236}">
                <a16:creationId xmlns:a16="http://schemas.microsoft.com/office/drawing/2014/main" id="{C9DFE452-9CA3-9669-205F-8D9F0B4BF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5999" y="2428156"/>
            <a:ext cx="3629743" cy="37545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80BBEE3-CDF3-A07D-6850-A38D1924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7" y="-121429"/>
            <a:ext cx="4330976" cy="6858000"/>
          </a:xfrm>
          <a:prstGeom prst="rect">
            <a:avLst/>
          </a:prstGeom>
        </p:spPr>
      </p:pic>
      <p:sp>
        <p:nvSpPr>
          <p:cNvPr id="7" name="Blwch Testun 6">
            <a:extLst>
              <a:ext uri="{FF2B5EF4-FFF2-40B4-BE49-F238E27FC236}">
                <a16:creationId xmlns:a16="http://schemas.microsoft.com/office/drawing/2014/main" id="{FD9BC899-F241-0690-2C79-EE3E18AA2A56}"/>
              </a:ext>
            </a:extLst>
          </p:cNvPr>
          <p:cNvSpPr txBox="1"/>
          <p:nvPr/>
        </p:nvSpPr>
        <p:spPr>
          <a:xfrm>
            <a:off x="5375336" y="277370"/>
            <a:ext cx="61369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Dywedodd y cwmni: “Mae Ms </a:t>
            </a:r>
            <a:r>
              <a:rPr lang="cy-GB" sz="2000" dirty="0" err="1"/>
              <a:t>Levitt</a:t>
            </a:r>
            <a:r>
              <a:rPr lang="cy-GB" sz="2000" dirty="0"/>
              <a:t> yn fodlon nad oedd </a:t>
            </a:r>
            <a:r>
              <a:rPr lang="cy-GB" sz="2000" dirty="0" err="1"/>
              <a:t>Bohoo</a:t>
            </a:r>
            <a:r>
              <a:rPr lang="cy-GB" sz="2000" dirty="0"/>
              <a:t> wedi caniatáu amodau gwael a thâl isel i bodoli o fewn ei gadwyn gyflenwi.”</a:t>
            </a:r>
          </a:p>
          <a:p>
            <a:r>
              <a:rPr lang="cy-GB" sz="2000" dirty="0"/>
              <a:t>“Doedd y cwmni ddim wedi elwa’n fwriadol o’i weithwyr a dydy’r model busnes ddim wedi’i selio ar ecsbloetio gweithwyr yng </a:t>
            </a:r>
            <a:r>
              <a:rPr lang="cy-GB" sz="2000" dirty="0" err="1"/>
              <a:t>Nghaerlŷr</a:t>
            </a:r>
            <a:r>
              <a:rPr lang="cy-GB" sz="2000" dirty="0"/>
              <a:t>.”</a:t>
            </a:r>
          </a:p>
          <a:p>
            <a:r>
              <a:rPr lang="cy-GB" sz="2000" dirty="0"/>
              <a:t>Dywedodd y Prif Weithredwr, John </a:t>
            </a:r>
            <a:r>
              <a:rPr lang="cy-GB" sz="2000" dirty="0" err="1"/>
              <a:t>Lyttle</a:t>
            </a:r>
            <a:r>
              <a:rPr lang="cy-GB" sz="2000" dirty="0"/>
              <a:t> fod yr adolygiad wedi adnabod “materion arwyddocaol ac annerbyniol” yng nghadwyn gyflenwi’r cwmni yn ogystal â’r camau roedd y cwmni wedi’u cymryd i fynd i’r afael â nhw.</a:t>
            </a:r>
          </a:p>
          <a:p>
            <a:r>
              <a:rPr lang="cy-GB" sz="2000" dirty="0"/>
              <a:t>Dywedodd: “Mae’n glir bod angen i ni fynd ymhellach ac yn gyflymach i wella ein llywodraethu, ein harolygiaeth a’n cydymffurfiaeth.”</a:t>
            </a:r>
          </a:p>
          <a:p>
            <a:r>
              <a:rPr lang="cy-GB" sz="2000" dirty="0"/>
              <a:t>Dywedodd </a:t>
            </a:r>
            <a:r>
              <a:rPr lang="cy-GB" sz="2000" dirty="0" err="1"/>
              <a:t>Bohoo</a:t>
            </a:r>
            <a:r>
              <a:rPr lang="cy-GB" sz="2000" dirty="0"/>
              <a:t> ei fod yn cydnabod bod hyn yn fater eang yn y diwydiant dillad a’i wedi’i ymrwymo i sefydlu a chyllido Ymddiriedolaeth Gymuned Dillad a Thecstilau i fynd i’r afael â chaledi bywyd.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167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47186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FB39D"/>
                </a:solidFill>
              </a:rPr>
              <a:t>7. </a:t>
            </a:r>
            <a:r>
              <a:rPr lang="cy-GB" sz="4000" dirty="0">
                <a:solidFill>
                  <a:srgbClr val="6FB39D"/>
                </a:solidFill>
              </a:rPr>
              <a:t>Mae’n iawn i frandiau mawr ddweud nad ydyn nhw’n gwybod beth sy’n digwydd i weithwyr a’r amgylchedd yn eu cadwyn gyflenwi</a:t>
            </a:r>
            <a:endParaRPr lang="en-GB" sz="4000" dirty="0">
              <a:solidFill>
                <a:srgbClr val="6FB39D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83A20D-E0EC-D497-AAE9-10698F9E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2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2535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6FB39D"/>
                </a:solidFill>
              </a:rPr>
              <a:t>8. </a:t>
            </a:r>
            <a:r>
              <a:rPr lang="cy-GB" sz="6600" dirty="0">
                <a:solidFill>
                  <a:srgbClr val="6FB39D"/>
                </a:solidFill>
              </a:rPr>
              <a:t>Mae’n iawn i grys-T plaen oedolyn gostio £1.50 yn y DU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77905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0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FB39D"/>
                </a:solidFill>
              </a:rPr>
              <a:t>8. </a:t>
            </a:r>
            <a:r>
              <a:rPr lang="en-GB" sz="3600" dirty="0" err="1">
                <a:solidFill>
                  <a:srgbClr val="6FB39D"/>
                </a:solidFill>
              </a:rPr>
              <a:t>Mae’n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iawn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i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grys</a:t>
            </a:r>
            <a:r>
              <a:rPr lang="en-GB" sz="3600" dirty="0">
                <a:solidFill>
                  <a:srgbClr val="6FB39D"/>
                </a:solidFill>
              </a:rPr>
              <a:t>-T </a:t>
            </a:r>
            <a:r>
              <a:rPr lang="en-GB" sz="3600" dirty="0" err="1">
                <a:solidFill>
                  <a:srgbClr val="6FB39D"/>
                </a:solidFill>
              </a:rPr>
              <a:t>plaen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oedolyn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gostio</a:t>
            </a:r>
            <a:r>
              <a:rPr lang="en-GB" sz="3600" dirty="0">
                <a:solidFill>
                  <a:srgbClr val="6FB39D"/>
                </a:solidFill>
              </a:rPr>
              <a:t> £1.50 </a:t>
            </a:r>
            <a:r>
              <a:rPr lang="en-GB" sz="3600" dirty="0" err="1">
                <a:solidFill>
                  <a:srgbClr val="6FB39D"/>
                </a:solidFill>
              </a:rPr>
              <a:t>yn</a:t>
            </a:r>
            <a:r>
              <a:rPr lang="en-GB" sz="3600" dirty="0">
                <a:solidFill>
                  <a:srgbClr val="6FB39D"/>
                </a:solidFill>
              </a:rPr>
              <a:t> y 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4F928-52C8-039F-8583-85C1E81B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880" y="1373477"/>
            <a:ext cx="6194120" cy="5545015"/>
          </a:xfrm>
          <a:prstGeom prst="rect">
            <a:avLst/>
          </a:prstGeom>
        </p:spPr>
      </p:pic>
      <p:sp>
        <p:nvSpPr>
          <p:cNvPr id="2" name="Blwch Testun 1">
            <a:extLst>
              <a:ext uri="{FF2B5EF4-FFF2-40B4-BE49-F238E27FC236}">
                <a16:creationId xmlns:a16="http://schemas.microsoft.com/office/drawing/2014/main" id="{3160F1BA-057B-A23D-EE8D-8EA07402B69C}"/>
              </a:ext>
            </a:extLst>
          </p:cNvPr>
          <p:cNvSpPr txBox="1"/>
          <p:nvPr/>
        </p:nvSpPr>
        <p:spPr>
          <a:xfrm>
            <a:off x="638894" y="1616499"/>
            <a:ext cx="486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Yn 1970, gwariodd y cartref cyffredin ym Mhrydain 7% o’i incwm blynyddol ar ddillad. Roedd hyn wedi cwympo i 5.9% erbyn 2020. Er ein bod ni’n gwario llai ar gyfartaledd, mae mwy o ddillad gyda ni y dyddiau hyn. Yn ôl y Cenhedloedd Unedig mae’r person cyffredin yn prynu 60% mwy o ddarnau o ddillad – gyda hanner y bywyd oes – nad oedd wedi prynu 15 mlynedd yn ôl. Yn y cyfamser mae ffasiwn yn mynd yn rhatach; mae brandiau cyflym fel </a:t>
            </a:r>
            <a:r>
              <a:rPr lang="cy-GB" dirty="0" err="1"/>
              <a:t>Shein</a:t>
            </a:r>
            <a:r>
              <a:rPr lang="cy-GB" dirty="0"/>
              <a:t> (sy’n gwerthu topiau am £1.49) ac </a:t>
            </a:r>
            <a:r>
              <a:rPr lang="cy-GB" dirty="0" err="1"/>
              <a:t>Alibabva</a:t>
            </a:r>
            <a:r>
              <a:rPr lang="cy-GB" dirty="0"/>
              <a:t> (topiau </a:t>
            </a:r>
            <a:r>
              <a:rPr lang="cy-GB" dirty="0" err="1"/>
              <a:t>fest</a:t>
            </a:r>
            <a:r>
              <a:rPr lang="cy-GB" dirty="0"/>
              <a:t> am $2.20) wedi dod yn fwy poblogaidd ar-lein. Mae hyn yn gwneud brandiau’r stryd fawr edrych yn araf i ymateb i dueddiadau newydd ac yn ddrud hefyd.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1233328" y="1843660"/>
            <a:ext cx="10300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6600" dirty="0">
                <a:solidFill>
                  <a:srgbClr val="6FB39D"/>
                </a:solidFill>
              </a:rPr>
              <a:t>1. Mae’n cymryd 2,700 litr o ddŵr i dyfu’r cotwm sydd ei angen i wneud crys-t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67100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6600" dirty="0">
                <a:solidFill>
                  <a:srgbClr val="6FB39D"/>
                </a:solidFill>
              </a:rPr>
              <a:t>9. Mae'n iawn cael dillad na fydd byth yn cael eu gwisgo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405761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0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FB39D"/>
                </a:solidFill>
              </a:rPr>
              <a:t>9. </a:t>
            </a:r>
            <a:r>
              <a:rPr lang="en-GB" sz="3600" dirty="0" err="1">
                <a:solidFill>
                  <a:srgbClr val="6FB39D"/>
                </a:solidFill>
              </a:rPr>
              <a:t>Mae'n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iawn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cael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dillad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na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fydd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byth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yn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cael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eu</a:t>
            </a:r>
            <a:r>
              <a:rPr lang="en-GB" sz="3600" dirty="0">
                <a:solidFill>
                  <a:srgbClr val="6FB39D"/>
                </a:solidFill>
              </a:rPr>
              <a:t> </a:t>
            </a:r>
            <a:r>
              <a:rPr lang="en-GB" sz="3600" dirty="0" err="1">
                <a:solidFill>
                  <a:srgbClr val="6FB39D"/>
                </a:solidFill>
              </a:rPr>
              <a:t>gwisgo</a:t>
            </a:r>
            <a:endParaRPr lang="en-GB" sz="3600" dirty="0">
              <a:solidFill>
                <a:srgbClr val="6FB39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550E0-885F-16E4-2A55-34576981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63" y="1403482"/>
            <a:ext cx="6187537" cy="5454518"/>
          </a:xfrm>
          <a:prstGeom prst="rect">
            <a:avLst/>
          </a:prstGeom>
        </p:spPr>
      </p:pic>
      <p:sp>
        <p:nvSpPr>
          <p:cNvPr id="2" name="Blwch Testun 1">
            <a:extLst>
              <a:ext uri="{FF2B5EF4-FFF2-40B4-BE49-F238E27FC236}">
                <a16:creationId xmlns:a16="http://schemas.microsoft.com/office/drawing/2014/main" id="{8F188D0D-0DF9-3732-51F8-E5AEF5C51AC4}"/>
              </a:ext>
            </a:extLst>
          </p:cNvPr>
          <p:cNvSpPr txBox="1"/>
          <p:nvPr/>
        </p:nvSpPr>
        <p:spPr>
          <a:xfrm>
            <a:off x="447264" y="760587"/>
            <a:ext cx="55571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Mae Georgia </a:t>
            </a:r>
            <a:r>
              <a:rPr lang="cy-GB" dirty="0" err="1"/>
              <a:t>Willard</a:t>
            </a:r>
            <a:r>
              <a:rPr lang="cy-GB" dirty="0"/>
              <a:t>, myfyrwraig 23 oed a oedd yn arfer bod yn gaeth i ffasiwn gyflym yn dweud sut oedd ei swigod cymdeithasol pan oedd hi yn ei harddegau yn Awstralia wedi bwydo ei hangen am ffasiwn gyflym. “ Roeddet ti’n teimlo bod angen cael dillad newydd bob tro rwyt ti’n mynd allan er mwyn profi i bobl dy fod </a:t>
            </a:r>
            <a:r>
              <a:rPr lang="cy-GB" dirty="0" err="1"/>
              <a:t>di’n</a:t>
            </a:r>
            <a:r>
              <a:rPr lang="cy-GB" dirty="0"/>
              <a:t> gallu gwisgo’n iawn ac yn edrych yn ffasiynol. Prynais i ddillad bron bob penwythnos.”</a:t>
            </a:r>
          </a:p>
          <a:p>
            <a:r>
              <a:rPr lang="cy-GB" dirty="0"/>
              <a:t>Penderfynodd Georgia roi’r gorau i’w harfer ffasiwn gyflym pan ddysgodd hi am effeithiau amgylcheddol a dynol y diwydiant ffasiwn mewn dosbarth tecstilau yn yr ysgol. Yn ogystal â dysgu am realiti hyll y diwydiant ffasiwn o’r rhaglen ddogfen </a:t>
            </a:r>
            <a:r>
              <a:rPr lang="cy-GB" dirty="0" err="1"/>
              <a:t>True</a:t>
            </a:r>
            <a:r>
              <a:rPr lang="cy-GB" dirty="0"/>
              <a:t> Cost yr oedd hi wedi’i gwylio yn yr ysgol, sylweddolodd hi nad oedd hi’n gallu cario ymlaen prynu dillad a fforddio taith fawr roedd hi wedi’i chynllunio i’r DU. Ers hynny mae tyfiant brandiau rhatach, cyflymach fel </a:t>
            </a:r>
            <a:r>
              <a:rPr lang="cy-GB" dirty="0" err="1"/>
              <a:t>Boohoo</a:t>
            </a:r>
            <a:r>
              <a:rPr lang="cy-GB" dirty="0"/>
              <a:t>, </a:t>
            </a:r>
            <a:r>
              <a:rPr lang="cy-GB" dirty="0" err="1"/>
              <a:t>Pretty</a:t>
            </a:r>
            <a:r>
              <a:rPr lang="cy-GB" dirty="0"/>
              <a:t> </a:t>
            </a:r>
            <a:r>
              <a:rPr lang="cy-GB" dirty="0" err="1"/>
              <a:t>Little</a:t>
            </a:r>
            <a:r>
              <a:rPr lang="cy-GB" dirty="0"/>
              <a:t> </a:t>
            </a:r>
            <a:r>
              <a:rPr lang="cy-GB" dirty="0" err="1"/>
              <a:t>Thing</a:t>
            </a:r>
            <a:r>
              <a:rPr lang="cy-GB" dirty="0"/>
              <a:t> a </a:t>
            </a:r>
            <a:r>
              <a:rPr lang="cy-GB" dirty="0" err="1"/>
              <a:t>Shein</a:t>
            </a:r>
            <a:r>
              <a:rPr lang="cy-GB" dirty="0"/>
              <a:t> y tyfodd eu refeniw blynyddol o $2 biliwn yn 2018 i $15.7 biliwn yn 2021 wedi gwneud y cylch prynu, gwisgo, taflu ac ailadrodd yn fwy anodd i ddianc oddi wrtho.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023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6FB39D"/>
                </a:solidFill>
              </a:rPr>
              <a:t>10. </a:t>
            </a:r>
            <a:r>
              <a:rPr lang="cy-GB" sz="6600" dirty="0">
                <a:solidFill>
                  <a:srgbClr val="6FB39D"/>
                </a:solidFill>
              </a:rPr>
              <a:t>Mae lle i lafur plant yn y gadwyn gyflenwi ffasiwn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65088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0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FB39D"/>
                </a:solidFill>
              </a:rPr>
              <a:t>10. </a:t>
            </a:r>
            <a:r>
              <a:rPr lang="cy-GB" sz="4000" dirty="0">
                <a:solidFill>
                  <a:srgbClr val="6FB39D"/>
                </a:solidFill>
              </a:rPr>
              <a:t>Mae lle i lafur plant yn y gadwyn gyflenwi ffasiwn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B6AE90-C074-2FAE-FB39-B22EF00D968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Amcangyfrifir bod 170 miliwn o blant yn cael eu defnyddio fel llafur plant (nid yn unig i gadwyni cyflenwi ffasiwn). </a:t>
            </a:r>
          </a:p>
          <a:p>
            <a:r>
              <a:rPr lang="cy-GB" dirty="0"/>
              <a:t>Adroddodd y </a:t>
            </a:r>
            <a:r>
              <a:rPr lang="cy-GB" dirty="0" err="1"/>
              <a:t>Guardian</a:t>
            </a:r>
            <a:r>
              <a:rPr lang="cy-GB" dirty="0"/>
              <a:t> fod mewn rhai achosion mae’n well gan gyflogwyr fod plant yn gwneud y tasgau sgiliau isel megis pigo cotwm gan fod eu dwylo yn llai felly nad ydyn nhw’n gwneud niwed i’r cnwd. </a:t>
            </a:r>
          </a:p>
        </p:txBody>
      </p:sp>
    </p:spTree>
    <p:extLst>
      <p:ext uri="{BB962C8B-B14F-4D97-AF65-F5344CB8AC3E}">
        <p14:creationId xmlns:p14="http://schemas.microsoft.com/office/powerpoint/2010/main" val="118135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Inside the Fast Fashion Industry | Workers Rights and Conditions">
            <a:hlinkClick r:id="" action="ppaction://media"/>
            <a:extLst>
              <a:ext uri="{FF2B5EF4-FFF2-40B4-BE49-F238E27FC236}">
                <a16:creationId xmlns:a16="http://schemas.microsoft.com/office/drawing/2014/main" id="{C713B1A1-50E4-88A2-A1FE-70FB83C842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1019" y="137903"/>
            <a:ext cx="9944339" cy="6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25C47-BB9C-E86B-8CB3-B6257F073FF3}"/>
              </a:ext>
            </a:extLst>
          </p:cNvPr>
          <p:cNvSpPr txBox="1"/>
          <p:nvPr/>
        </p:nvSpPr>
        <p:spPr>
          <a:xfrm>
            <a:off x="1101306" y="1992702"/>
            <a:ext cx="80340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Segoe UI"/>
                <a:cs typeface="Segoe UI"/>
                <a:hlinkClick r:id="rId3"/>
              </a:rPr>
              <a:t>https://www.bbc.co.uk/programmes/p013k58r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  <a:p>
            <a:endParaRPr lang="en-US" sz="40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B8483-EAF1-0DB8-549F-A2CB34BDFBDF}"/>
              </a:ext>
            </a:extLst>
          </p:cNvPr>
          <p:cNvSpPr txBox="1"/>
          <p:nvPr/>
        </p:nvSpPr>
        <p:spPr>
          <a:xfrm>
            <a:off x="447264" y="190306"/>
            <a:ext cx="110067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  <a:cs typeface="Calibri"/>
              </a:rPr>
              <a:t>G</a:t>
            </a:r>
            <a:r>
              <a:rPr lang="en-GB" sz="4000" dirty="0" err="1">
                <a:solidFill>
                  <a:srgbClr val="6FB39D"/>
                </a:solidFill>
                <a:cs typeface="Calibri"/>
              </a:rPr>
              <a:t>wyliwch</a:t>
            </a:r>
            <a:endParaRPr lang="en-GB" sz="4000" dirty="0">
              <a:solidFill>
                <a:srgbClr val="6FB39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47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BB5320-2792-2EDE-37FA-7D562117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8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4231C-9DB0-2FFB-8D83-909EBB72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44" y="0"/>
            <a:ext cx="9208312" cy="6858000"/>
          </a:xfrm>
          <a:prstGeom prst="rect">
            <a:avLst/>
          </a:prstGeom>
        </p:spPr>
      </p:pic>
      <p:sp>
        <p:nvSpPr>
          <p:cNvPr id="2" name="Blwch Testun 1">
            <a:extLst>
              <a:ext uri="{FF2B5EF4-FFF2-40B4-BE49-F238E27FC236}">
                <a16:creationId xmlns:a16="http://schemas.microsoft.com/office/drawing/2014/main" id="{178BD982-B5EE-B8DE-20E1-44BDE72D4D3B}"/>
              </a:ext>
            </a:extLst>
          </p:cNvPr>
          <p:cNvSpPr txBox="1"/>
          <p:nvPr/>
        </p:nvSpPr>
        <p:spPr>
          <a:xfrm>
            <a:off x="3935361" y="427703"/>
            <a:ext cx="432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Pa gwestiynau alla i eu gofyn i wella fy ngwybodaeth neu fy nealltwriaeth? </a:t>
            </a:r>
            <a:endParaRPr lang="en-GB" dirty="0"/>
          </a:p>
        </p:txBody>
      </p:sp>
      <p:sp>
        <p:nvSpPr>
          <p:cNvPr id="4" name="Blwch Testun 3">
            <a:extLst>
              <a:ext uri="{FF2B5EF4-FFF2-40B4-BE49-F238E27FC236}">
                <a16:creationId xmlns:a16="http://schemas.microsoft.com/office/drawing/2014/main" id="{C38C9E47-3A86-67E6-E34B-41B840286596}"/>
              </a:ext>
            </a:extLst>
          </p:cNvPr>
          <p:cNvSpPr txBox="1"/>
          <p:nvPr/>
        </p:nvSpPr>
        <p:spPr>
          <a:xfrm>
            <a:off x="3333136" y="1666568"/>
            <a:ext cx="573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Beth alla i gasglu (dyfalu) o’r llun?</a:t>
            </a:r>
          </a:p>
          <a:p>
            <a:r>
              <a:rPr lang="cy-GB" dirty="0"/>
              <a:t>Pa gysylltiadau ydw i wedi’u gwneud rhwng y llun a’r wers?</a:t>
            </a:r>
            <a:endParaRPr lang="en-GB" dirty="0"/>
          </a:p>
        </p:txBody>
      </p:sp>
      <p:sp>
        <p:nvSpPr>
          <p:cNvPr id="5" name="Blwch Testun 4">
            <a:extLst>
              <a:ext uri="{FF2B5EF4-FFF2-40B4-BE49-F238E27FC236}">
                <a16:creationId xmlns:a16="http://schemas.microsoft.com/office/drawing/2014/main" id="{BA45720B-CBE6-E541-260F-C3F1B07C8FA2}"/>
              </a:ext>
            </a:extLst>
          </p:cNvPr>
          <p:cNvSpPr txBox="1"/>
          <p:nvPr/>
        </p:nvSpPr>
        <p:spPr>
          <a:xfrm>
            <a:off x="5442154" y="3023419"/>
            <a:ext cx="194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Beth alla i ei weld?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45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ld woman head">
            <a:extLst>
              <a:ext uri="{FF2B5EF4-FFF2-40B4-BE49-F238E27FC236}">
                <a16:creationId xmlns:a16="http://schemas.microsoft.com/office/drawing/2014/main" id="{26A50E4B-9CFA-C39C-4FCB-E46F24578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851" y="956468"/>
            <a:ext cx="863266" cy="1021531"/>
          </a:xfrm>
          <a:prstGeom prst="rect">
            <a:avLst/>
          </a:prstGeom>
        </p:spPr>
      </p:pic>
      <p:pic>
        <p:nvPicPr>
          <p:cNvPr id="4" name="Graphic 3" descr="Bald woman head">
            <a:extLst>
              <a:ext uri="{FF2B5EF4-FFF2-40B4-BE49-F238E27FC236}">
                <a16:creationId xmlns:a16="http://schemas.microsoft.com/office/drawing/2014/main" id="{C8C0B985-272E-CD30-4A3C-D386C4C1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564" y="3429000"/>
            <a:ext cx="863266" cy="1021531"/>
          </a:xfrm>
          <a:prstGeom prst="rect">
            <a:avLst/>
          </a:prstGeom>
        </p:spPr>
      </p:pic>
      <p:pic>
        <p:nvPicPr>
          <p:cNvPr id="6" name="Graphic 5" descr="Bald woman head">
            <a:extLst>
              <a:ext uri="{FF2B5EF4-FFF2-40B4-BE49-F238E27FC236}">
                <a16:creationId xmlns:a16="http://schemas.microsoft.com/office/drawing/2014/main" id="{D9E5F543-3B78-B602-4023-65E6A75A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466" y="5356883"/>
            <a:ext cx="863266" cy="1021531"/>
          </a:xfrm>
          <a:prstGeom prst="rect">
            <a:avLst/>
          </a:prstGeom>
        </p:spPr>
      </p:pic>
      <p:pic>
        <p:nvPicPr>
          <p:cNvPr id="7" name="Graphic 6" descr="Bald woman head">
            <a:extLst>
              <a:ext uri="{FF2B5EF4-FFF2-40B4-BE49-F238E27FC236}">
                <a16:creationId xmlns:a16="http://schemas.microsoft.com/office/drawing/2014/main" id="{EF168D82-ABA4-6BA9-70F3-D15DC105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14" y="5286818"/>
            <a:ext cx="863266" cy="1021531"/>
          </a:xfrm>
          <a:prstGeom prst="rect">
            <a:avLst/>
          </a:prstGeom>
        </p:spPr>
      </p:pic>
      <p:pic>
        <p:nvPicPr>
          <p:cNvPr id="8" name="Graphic 7" descr="Bald woman head">
            <a:extLst>
              <a:ext uri="{FF2B5EF4-FFF2-40B4-BE49-F238E27FC236}">
                <a16:creationId xmlns:a16="http://schemas.microsoft.com/office/drawing/2014/main" id="{7983A281-C457-56CB-C1F8-1C6E5A29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405" y="1416378"/>
            <a:ext cx="863266" cy="1021531"/>
          </a:xfrm>
          <a:prstGeom prst="rect">
            <a:avLst/>
          </a:prstGeom>
        </p:spPr>
      </p:pic>
      <p:pic>
        <p:nvPicPr>
          <p:cNvPr id="9" name="Graphic 8" descr="Bald woman head">
            <a:extLst>
              <a:ext uri="{FF2B5EF4-FFF2-40B4-BE49-F238E27FC236}">
                <a16:creationId xmlns:a16="http://schemas.microsoft.com/office/drawing/2014/main" id="{3E08403C-B084-8630-9F7D-4F02FEBA2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172636" y="286049"/>
            <a:ext cx="863266" cy="1021531"/>
          </a:xfrm>
          <a:prstGeom prst="rect">
            <a:avLst/>
          </a:prstGeom>
        </p:spPr>
      </p:pic>
      <p:pic>
        <p:nvPicPr>
          <p:cNvPr id="10" name="Graphic 9" descr="Bald woman head">
            <a:extLst>
              <a:ext uri="{FF2B5EF4-FFF2-40B4-BE49-F238E27FC236}">
                <a16:creationId xmlns:a16="http://schemas.microsoft.com/office/drawing/2014/main" id="{0BD2DBFA-D284-44C1-FD83-F9F33D55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021538" y="5286818"/>
            <a:ext cx="863266" cy="1021531"/>
          </a:xfrm>
          <a:prstGeom prst="rect">
            <a:avLst/>
          </a:prstGeom>
        </p:spPr>
      </p:pic>
      <p:pic>
        <p:nvPicPr>
          <p:cNvPr id="13" name="Graphic 12" descr="Bald woman head">
            <a:extLst>
              <a:ext uri="{FF2B5EF4-FFF2-40B4-BE49-F238E27FC236}">
                <a16:creationId xmlns:a16="http://schemas.microsoft.com/office/drawing/2014/main" id="{5ED98AA3-7275-DF10-A7C0-9F0DBAE0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06155" y="1433621"/>
            <a:ext cx="863266" cy="1021531"/>
          </a:xfrm>
          <a:prstGeom prst="rect">
            <a:avLst/>
          </a:prstGeom>
        </p:spPr>
      </p:pic>
      <p:pic>
        <p:nvPicPr>
          <p:cNvPr id="14" name="Graphic 13" descr="Bald woman head">
            <a:extLst>
              <a:ext uri="{FF2B5EF4-FFF2-40B4-BE49-F238E27FC236}">
                <a16:creationId xmlns:a16="http://schemas.microsoft.com/office/drawing/2014/main" id="{F5C1C7F5-09E7-0A93-8AFB-8F662E29F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950098" y="2414299"/>
            <a:ext cx="863266" cy="1021531"/>
          </a:xfrm>
          <a:prstGeom prst="rect">
            <a:avLst/>
          </a:prstGeom>
        </p:spPr>
      </p:pic>
      <p:pic>
        <p:nvPicPr>
          <p:cNvPr id="15" name="Graphic 14" descr="Bald woman head">
            <a:extLst>
              <a:ext uri="{FF2B5EF4-FFF2-40B4-BE49-F238E27FC236}">
                <a16:creationId xmlns:a16="http://schemas.microsoft.com/office/drawing/2014/main" id="{EF74063A-8436-8A73-2F41-4487DB8D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162421" y="4395855"/>
            <a:ext cx="863266" cy="10215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BBEAB3-2547-2990-1FB1-EFCE24F6BDB4}"/>
              </a:ext>
            </a:extLst>
          </p:cNvPr>
          <p:cNvSpPr txBox="1"/>
          <p:nvPr/>
        </p:nvSpPr>
        <p:spPr>
          <a:xfrm>
            <a:off x="4749162" y="3287587"/>
            <a:ext cx="33184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2000" b="1" dirty="0"/>
              <a:t>R</a:t>
            </a:r>
            <a:r>
              <a:rPr lang="en-GB" sz="2000" b="1" dirty="0" err="1"/>
              <a:t>handeiliaid</a:t>
            </a:r>
            <a:r>
              <a:rPr lang="en-GB" sz="2000" b="1" dirty="0"/>
              <a:t>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A35DA22-3DBD-7EB7-BC5A-2B89177D011C}"/>
              </a:ext>
            </a:extLst>
          </p:cNvPr>
          <p:cNvSpPr/>
          <p:nvPr/>
        </p:nvSpPr>
        <p:spPr>
          <a:xfrm>
            <a:off x="1898734" y="4312255"/>
            <a:ext cx="2218844" cy="1021531"/>
          </a:xfrm>
          <a:prstGeom prst="wedgeRoundRectCallout">
            <a:avLst>
              <a:gd name="adj1" fmla="val -52563"/>
              <a:gd name="adj2" fmla="val 10804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D6D27CA-437E-372C-3404-CB85A177A46A}"/>
              </a:ext>
            </a:extLst>
          </p:cNvPr>
          <p:cNvSpPr/>
          <p:nvPr/>
        </p:nvSpPr>
        <p:spPr>
          <a:xfrm>
            <a:off x="1268830" y="199472"/>
            <a:ext cx="2682252" cy="1108110"/>
          </a:xfrm>
          <a:prstGeom prst="wedgeRoundRectCallout">
            <a:avLst>
              <a:gd name="adj1" fmla="val -58333"/>
              <a:gd name="adj2" fmla="val 8134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5FF953D-09F7-C693-86E6-A8E854C12D20}"/>
              </a:ext>
            </a:extLst>
          </p:cNvPr>
          <p:cNvSpPr/>
          <p:nvPr/>
        </p:nvSpPr>
        <p:spPr>
          <a:xfrm>
            <a:off x="1420299" y="3037678"/>
            <a:ext cx="3156542" cy="930497"/>
          </a:xfrm>
          <a:prstGeom prst="wedgeRoundRectCallout">
            <a:avLst>
              <a:gd name="adj1" fmla="val -54556"/>
              <a:gd name="adj2" fmla="val 71413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EA54B00-CB89-D30A-D93A-4D0AE8457228}"/>
              </a:ext>
            </a:extLst>
          </p:cNvPr>
          <p:cNvSpPr/>
          <p:nvPr/>
        </p:nvSpPr>
        <p:spPr>
          <a:xfrm>
            <a:off x="4117578" y="199471"/>
            <a:ext cx="1982469" cy="2137331"/>
          </a:xfrm>
          <a:prstGeom prst="wedgeRoundRectCallout">
            <a:avLst>
              <a:gd name="adj1" fmla="val -60960"/>
              <a:gd name="adj2" fmla="val 330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0C95701-9412-84F1-A0B6-AB1E1C35D27F}"/>
              </a:ext>
            </a:extLst>
          </p:cNvPr>
          <p:cNvSpPr/>
          <p:nvPr/>
        </p:nvSpPr>
        <p:spPr>
          <a:xfrm>
            <a:off x="4469732" y="3970392"/>
            <a:ext cx="1732059" cy="1798287"/>
          </a:xfrm>
          <a:prstGeom prst="wedgeRoundRectCallout">
            <a:avLst>
              <a:gd name="adj1" fmla="val -55448"/>
              <a:gd name="adj2" fmla="val 7035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484577F-9B3D-BE88-04BF-A5829F119EE6}"/>
              </a:ext>
            </a:extLst>
          </p:cNvPr>
          <p:cNvSpPr/>
          <p:nvPr/>
        </p:nvSpPr>
        <p:spPr>
          <a:xfrm>
            <a:off x="6265472" y="3970393"/>
            <a:ext cx="1921986" cy="1313982"/>
          </a:xfrm>
          <a:prstGeom prst="wedgeRoundRectCallout">
            <a:avLst>
              <a:gd name="adj1" fmla="val 38783"/>
              <a:gd name="adj2" fmla="val 9182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7467870-2E81-E5BF-EC42-8E115CCC63EE}"/>
              </a:ext>
            </a:extLst>
          </p:cNvPr>
          <p:cNvSpPr/>
          <p:nvPr/>
        </p:nvSpPr>
        <p:spPr>
          <a:xfrm>
            <a:off x="8123283" y="199471"/>
            <a:ext cx="2516840" cy="1021531"/>
          </a:xfrm>
          <a:prstGeom prst="wedgeRoundRectCallout">
            <a:avLst>
              <a:gd name="adj1" fmla="val 74509"/>
              <a:gd name="adj2" fmla="val 2324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20C46A0-D8CA-EB8E-26B8-7FE0392A98C5}"/>
              </a:ext>
            </a:extLst>
          </p:cNvPr>
          <p:cNvSpPr/>
          <p:nvPr/>
        </p:nvSpPr>
        <p:spPr>
          <a:xfrm>
            <a:off x="6201791" y="286050"/>
            <a:ext cx="1819747" cy="2067636"/>
          </a:xfrm>
          <a:prstGeom prst="wedgeRoundRectCallout">
            <a:avLst>
              <a:gd name="adj1" fmla="val 67638"/>
              <a:gd name="adj2" fmla="val 345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481E5AC-3DF3-3F18-C793-2C9630B0E249}"/>
              </a:ext>
            </a:extLst>
          </p:cNvPr>
          <p:cNvSpPr/>
          <p:nvPr/>
        </p:nvSpPr>
        <p:spPr>
          <a:xfrm>
            <a:off x="8763206" y="2353685"/>
            <a:ext cx="1936070" cy="1225662"/>
          </a:xfrm>
          <a:prstGeom prst="wedgeRoundRectCallout">
            <a:avLst>
              <a:gd name="adj1" fmla="val 62503"/>
              <a:gd name="adj2" fmla="val 1093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A62C7CF-03CC-717E-12B5-40BE3A6E7A52}"/>
              </a:ext>
            </a:extLst>
          </p:cNvPr>
          <p:cNvSpPr/>
          <p:nvPr/>
        </p:nvSpPr>
        <p:spPr>
          <a:xfrm>
            <a:off x="8373332" y="3880311"/>
            <a:ext cx="2032836" cy="1361695"/>
          </a:xfrm>
          <a:prstGeom prst="wedgeRoundRectCallout">
            <a:avLst>
              <a:gd name="adj1" fmla="val 86044"/>
              <a:gd name="adj2" fmla="val 4051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B4777-2983-3315-24D3-195B0EDFC151}"/>
              </a:ext>
            </a:extLst>
          </p:cNvPr>
          <p:cNvSpPr txBox="1"/>
          <p:nvPr/>
        </p:nvSpPr>
        <p:spPr>
          <a:xfrm>
            <a:off x="10329359" y="3534114"/>
            <a:ext cx="1706543" cy="383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D</a:t>
            </a:r>
            <a:r>
              <a:rPr lang="en-GB" b="1" dirty="0" err="1"/>
              <a:t>efnyddiwr</a:t>
            </a:r>
            <a:endParaRPr lang="en-GB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BBDD82-E22F-2042-CB98-623A9EBD7F31}"/>
              </a:ext>
            </a:extLst>
          </p:cNvPr>
          <p:cNvSpPr txBox="1"/>
          <p:nvPr/>
        </p:nvSpPr>
        <p:spPr>
          <a:xfrm>
            <a:off x="4184384" y="6353162"/>
            <a:ext cx="2032836" cy="369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B</a:t>
            </a:r>
            <a:r>
              <a:rPr lang="en-GB" b="1" dirty="0"/>
              <a:t>rand </a:t>
            </a:r>
            <a:r>
              <a:rPr lang="en-GB" b="1" dirty="0" err="1"/>
              <a:t>Ffasiwn</a:t>
            </a:r>
            <a:endParaRPr lang="en-GB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105BE9-1A6D-9890-9EB0-77C26596B567}"/>
              </a:ext>
            </a:extLst>
          </p:cNvPr>
          <p:cNvSpPr txBox="1"/>
          <p:nvPr/>
        </p:nvSpPr>
        <p:spPr>
          <a:xfrm>
            <a:off x="59714" y="4510754"/>
            <a:ext cx="16683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Tyfwr Cotwm</a:t>
            </a:r>
            <a:endParaRPr lang="en-GB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CBD7E3-B365-ACCC-A811-2A75385E3F0B}"/>
              </a:ext>
            </a:extLst>
          </p:cNvPr>
          <p:cNvSpPr txBox="1"/>
          <p:nvPr/>
        </p:nvSpPr>
        <p:spPr>
          <a:xfrm>
            <a:off x="221652" y="2044367"/>
            <a:ext cx="20328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Gweithiwr Ffatri yn y DU</a:t>
            </a:r>
            <a:endParaRPr lang="en-GB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656422-51DE-969B-869A-008F20115C17}"/>
              </a:ext>
            </a:extLst>
          </p:cNvPr>
          <p:cNvSpPr txBox="1"/>
          <p:nvPr/>
        </p:nvSpPr>
        <p:spPr>
          <a:xfrm>
            <a:off x="3155902" y="2484535"/>
            <a:ext cx="1170117" cy="379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P</a:t>
            </a:r>
            <a:r>
              <a:rPr lang="en-GB" b="1" dirty="0" err="1"/>
              <a:t>lentyn</a:t>
            </a:r>
            <a:endParaRPr lang="en-GB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0C5885-99B0-9ED5-0DE3-2F6D3284611F}"/>
              </a:ext>
            </a:extLst>
          </p:cNvPr>
          <p:cNvSpPr txBox="1"/>
          <p:nvPr/>
        </p:nvSpPr>
        <p:spPr>
          <a:xfrm>
            <a:off x="6558049" y="2437909"/>
            <a:ext cx="20328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G</a:t>
            </a:r>
            <a:r>
              <a:rPr lang="en-GB" b="1" dirty="0" err="1"/>
              <a:t>weinidog</a:t>
            </a:r>
            <a:r>
              <a:rPr lang="en-GB" b="1" dirty="0"/>
              <a:t> y </a:t>
            </a:r>
            <a:r>
              <a:rPr lang="en-GB" b="1" dirty="0" err="1"/>
              <a:t>Llywodraeth</a:t>
            </a:r>
            <a:endParaRPr lang="en-GB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AFB23E-9F9C-6049-8134-2A2CA2ADCBE1}"/>
              </a:ext>
            </a:extLst>
          </p:cNvPr>
          <p:cNvSpPr txBox="1"/>
          <p:nvPr/>
        </p:nvSpPr>
        <p:spPr>
          <a:xfrm>
            <a:off x="7289737" y="6353162"/>
            <a:ext cx="2032836" cy="369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P</a:t>
            </a:r>
            <a:r>
              <a:rPr lang="en-GB" b="1" dirty="0" err="1"/>
              <a:t>erchennog</a:t>
            </a:r>
            <a:r>
              <a:rPr lang="en-GB" b="1" dirty="0"/>
              <a:t> </a:t>
            </a:r>
            <a:r>
              <a:rPr lang="en-GB" b="1" dirty="0" err="1"/>
              <a:t>Ffatri</a:t>
            </a:r>
            <a:endParaRPr lang="en-GB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08681-88F9-E48D-0C2E-5CFF0A9DBF99}"/>
              </a:ext>
            </a:extLst>
          </p:cNvPr>
          <p:cNvSpPr txBox="1"/>
          <p:nvPr/>
        </p:nvSpPr>
        <p:spPr>
          <a:xfrm>
            <a:off x="9992851" y="5544484"/>
            <a:ext cx="20328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G</a:t>
            </a:r>
            <a:r>
              <a:rPr lang="en-GB" b="1" dirty="0" err="1"/>
              <a:t>weithiwr</a:t>
            </a:r>
            <a:r>
              <a:rPr lang="en-GB" b="1" dirty="0"/>
              <a:t> </a:t>
            </a:r>
            <a:r>
              <a:rPr lang="en-GB" b="1" dirty="0" err="1"/>
              <a:t>Ffatri</a:t>
            </a:r>
            <a:r>
              <a:rPr lang="en-GB" b="1" dirty="0"/>
              <a:t> </a:t>
            </a:r>
            <a:r>
              <a:rPr lang="en-GB" b="1" dirty="0" err="1"/>
              <a:t>Tramor</a:t>
            </a:r>
            <a:endParaRPr lang="en-GB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90D6FD-26F1-8D5C-9CAD-935F2A2C95CF}"/>
              </a:ext>
            </a:extLst>
          </p:cNvPr>
          <p:cNvSpPr txBox="1"/>
          <p:nvPr/>
        </p:nvSpPr>
        <p:spPr>
          <a:xfrm>
            <a:off x="9836570" y="1268843"/>
            <a:ext cx="20328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Prif Swyddog Gweithredol Elusen Amgylcheddol</a:t>
            </a:r>
            <a:endParaRPr lang="en-GB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A6124D-7544-576D-C187-43DFEA56FDEE}"/>
              </a:ext>
            </a:extLst>
          </p:cNvPr>
          <p:cNvSpPr txBox="1"/>
          <p:nvPr/>
        </p:nvSpPr>
        <p:spPr>
          <a:xfrm>
            <a:off x="221652" y="6353161"/>
            <a:ext cx="29342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b="1" dirty="0"/>
              <a:t>P</a:t>
            </a:r>
            <a:r>
              <a:rPr lang="en-GB" b="1" dirty="0" err="1"/>
              <a:t>erson</a:t>
            </a:r>
            <a:r>
              <a:rPr lang="en-GB" b="1" dirty="0"/>
              <a:t> </a:t>
            </a:r>
            <a:r>
              <a:rPr lang="en-GB" b="1" dirty="0" err="1"/>
              <a:t>sy’n</a:t>
            </a:r>
            <a:r>
              <a:rPr lang="en-GB" b="1" dirty="0"/>
              <a:t> </a:t>
            </a:r>
            <a:r>
              <a:rPr lang="en-GB" b="1" dirty="0" err="1"/>
              <a:t>defnyddio’r</a:t>
            </a:r>
            <a:r>
              <a:rPr lang="en-GB" b="1" dirty="0"/>
              <a:t> </a:t>
            </a:r>
            <a:r>
              <a:rPr lang="en-GB" b="1" dirty="0" err="1"/>
              <a:t>afon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1099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T-icon-corner-whit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728" y="285955"/>
            <a:ext cx="4987522" cy="2224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3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WT-Portrait-whit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039" y="2774950"/>
            <a:ext cx="815925" cy="1308100"/>
          </a:xfrm>
          <a:prstGeom prst="rect">
            <a:avLst/>
          </a:prstGeom>
        </p:spPr>
      </p:pic>
      <p:pic>
        <p:nvPicPr>
          <p:cNvPr id="4" name="Picture 3" descr="social-media-icons-whit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431" y="6540053"/>
            <a:ext cx="4953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3400" y="6459960"/>
            <a:ext cx="77255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Cadwch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Gymru’n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Daclus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yn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gwmni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wedi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ei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gyfyngu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trwy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warant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.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Cwmni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: 4011164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Elusen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: 1082058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TAW: 850 3958 13 </a:t>
            </a:r>
          </a:p>
          <a:p>
            <a:pPr>
              <a:lnSpc>
                <a:spcPts val="700"/>
              </a:lnSpc>
            </a:pP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Keep Wales Tidy is a Company Limited by Guarantee. Company Registration Number: 4011164 Charity Registration Number: 1082058 VAT Registration Number: 850 3958 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03401" y="6108701"/>
            <a:ext cx="4735391" cy="278015"/>
            <a:chOff x="279400" y="6108700"/>
            <a:chExt cx="4735391" cy="278015"/>
          </a:xfrm>
        </p:grpSpPr>
        <p:sp>
          <p:nvSpPr>
            <p:cNvPr id="9" name="TextBox 8"/>
            <p:cNvSpPr txBox="1"/>
            <p:nvPr/>
          </p:nvSpPr>
          <p:spPr>
            <a:xfrm>
              <a:off x="279400" y="6108700"/>
              <a:ext cx="473539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33-35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Heol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yr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Eglwys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Gadeiriol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,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Caerdydd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, CF11 9HB  |  33-35 Cathedral Rd, Cardiff, CF11 9HB</a:t>
              </a:r>
            </a:p>
            <a:p>
              <a:pPr>
                <a:lnSpc>
                  <a:spcPts val="1100"/>
                </a:lnSpc>
              </a:pP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   029 2025 6767      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cadwchgymrundaclus.org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|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keepwalestidy.org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   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comms@keepwalestidy.org</a:t>
              </a:r>
              <a:endParaRPr lang="en-US" sz="900">
                <a:solidFill>
                  <a:schemeClr val="bg1"/>
                </a:solidFill>
                <a:latin typeface="BloomSpeakOT-Regular"/>
                <a:cs typeface="BloomSpeakOT-Regular"/>
              </a:endParaRPr>
            </a:p>
          </p:txBody>
        </p:sp>
        <p:pic>
          <p:nvPicPr>
            <p:cNvPr id="14" name="Picture 13" descr="weblogo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884" y="6277114"/>
              <a:ext cx="92710" cy="92710"/>
            </a:xfrm>
            <a:prstGeom prst="rect">
              <a:avLst/>
            </a:prstGeom>
          </p:spPr>
        </p:pic>
        <p:pic>
          <p:nvPicPr>
            <p:cNvPr id="15" name="Picture 14" descr="telephoneNumber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400" y="6264414"/>
              <a:ext cx="99060" cy="90189"/>
            </a:xfrm>
            <a:prstGeom prst="rect">
              <a:avLst/>
            </a:prstGeom>
          </p:spPr>
        </p:pic>
        <p:pic>
          <p:nvPicPr>
            <p:cNvPr id="16" name="Picture 15" descr="microscope-icon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675" y="6261239"/>
              <a:ext cx="82550" cy="125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1. Mae’n cymryd 2,700 litr o ddŵr i dyfu’r cotwm sydd ei angen i wneud crys-t</a:t>
            </a:r>
            <a:endParaRPr lang="cy-GB" sz="4000" dirty="0"/>
          </a:p>
          <a:p>
            <a:endParaRPr lang="en-GB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961067-80D1-EBD9-5D2C-A20F904CB2D7}"/>
              </a:ext>
            </a:extLst>
          </p:cNvPr>
          <p:cNvSpPr txBox="1">
            <a:spLocks/>
          </p:cNvSpPr>
          <p:nvPr/>
        </p:nvSpPr>
        <p:spPr>
          <a:xfrm>
            <a:off x="586702" y="231415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3200" dirty="0"/>
              <a:t>Byddai’r dŵr sydd ei angen i wneud crys-t yn darparu 900 o ddiwrnodau o ddŵr (WWF) </a:t>
            </a:r>
          </a:p>
          <a:p>
            <a:pPr marL="0" indent="0">
              <a:buNone/>
            </a:pPr>
            <a:endParaRPr lang="cy-GB" sz="3200" dirty="0"/>
          </a:p>
          <a:p>
            <a:r>
              <a:rPr lang="cy-GB" sz="3200" dirty="0"/>
              <a:t>Mae ôl troed blynyddol dillad newydd a phresennol y cartref yr un peth ag allyriadau carbon o yrru car 6,000 o filltiroedd.  </a:t>
            </a:r>
          </a:p>
          <a:p>
            <a:r>
              <a:rPr lang="cy-GB" sz="3200" dirty="0"/>
              <a:t>Mae amaethyddiaeth yn gyfrifol am ddefnyddio 70% o’r holl ddŵr sy’n cael ei ddefnyddio’n fyd-eang </a:t>
            </a:r>
          </a:p>
        </p:txBody>
      </p:sp>
    </p:spTree>
    <p:extLst>
      <p:ext uri="{BB962C8B-B14F-4D97-AF65-F5344CB8AC3E}">
        <p14:creationId xmlns:p14="http://schemas.microsoft.com/office/powerpoint/2010/main" val="339284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6600" dirty="0">
                <a:solidFill>
                  <a:srgbClr val="6FB39D"/>
                </a:solidFill>
              </a:rPr>
              <a:t>2 . Amcangyfrifir bod gwerth £140 miliwn (350,000 tunnell) o ddillad ail law yn mynd i safleoedd tirlenwi bob blwyddyn yn y DU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256455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70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2 . </a:t>
            </a:r>
            <a:r>
              <a:rPr lang="cy-GB" sz="3200" dirty="0">
                <a:solidFill>
                  <a:srgbClr val="6FB39D"/>
                </a:solidFill>
              </a:rPr>
              <a:t>Amcangyfrifir bod gwerth £140 miliwn (350,000 tunnell) o ddillad ail law yn mynd i safleoedd tirlenwi bob blwyddyn yn y DU </a:t>
            </a:r>
            <a:endParaRPr lang="cy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ED867-6B13-04A0-33CD-3F701F1BC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603" y="1595535"/>
            <a:ext cx="9230838" cy="51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5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6FB39D"/>
                </a:solidFill>
              </a:rPr>
              <a:t>3. </a:t>
            </a:r>
            <a:r>
              <a:rPr lang="cy-GB" sz="6600" dirty="0">
                <a:solidFill>
                  <a:srgbClr val="6FB39D"/>
                </a:solidFill>
              </a:rPr>
              <a:t>Cafodd 20% o’r dŵr a gafodd ei golli o’r Môr </a:t>
            </a:r>
            <a:r>
              <a:rPr lang="cy-GB" sz="6600" dirty="0" err="1">
                <a:solidFill>
                  <a:srgbClr val="6FB39D"/>
                </a:solidFill>
              </a:rPr>
              <a:t>Aral</a:t>
            </a:r>
            <a:r>
              <a:rPr lang="cy-GB" sz="6600" dirty="0">
                <a:solidFill>
                  <a:srgbClr val="6FB39D"/>
                </a:solidFill>
              </a:rPr>
              <a:t> ei achosi gan ddefnydd o gotwm yn yr UE 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372667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7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FB39D"/>
                </a:solidFill>
              </a:rPr>
              <a:t>3</a:t>
            </a:r>
            <a:r>
              <a:rPr lang="cy-GB" sz="4000" dirty="0">
                <a:solidFill>
                  <a:srgbClr val="6FB39D"/>
                </a:solidFill>
              </a:rPr>
              <a:t>. Cafodd 20% o’r dŵr a gafodd ei golli o’r Môr </a:t>
            </a:r>
            <a:r>
              <a:rPr lang="cy-GB" sz="4000" dirty="0" err="1">
                <a:solidFill>
                  <a:srgbClr val="6FB39D"/>
                </a:solidFill>
              </a:rPr>
              <a:t>Aral</a:t>
            </a:r>
            <a:r>
              <a:rPr lang="cy-GB" sz="4000" dirty="0">
                <a:solidFill>
                  <a:srgbClr val="6FB39D"/>
                </a:solidFill>
              </a:rPr>
              <a:t> ei achosi gan ddefnydd o gotwm yn yr UE </a:t>
            </a:r>
            <a:endParaRPr lang="cy-GB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9494C7-A4A6-70E4-98A0-968BD13B381E}"/>
              </a:ext>
            </a:extLst>
          </p:cNvPr>
          <p:cNvSpPr txBox="1">
            <a:spLocks/>
          </p:cNvSpPr>
          <p:nvPr/>
        </p:nvSpPr>
        <p:spPr>
          <a:xfrm>
            <a:off x="352075" y="2506662"/>
            <a:ext cx="309211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Mae dros 90% o ôl troed dŵr y Du yn dod o dramor, fel arfer mewn gwledydd sydd â phrinder dŵr yn barod.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D32E82B-D509-8286-0016-274B040E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317" y="1685560"/>
            <a:ext cx="7909608" cy="47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4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945527" y="1603029"/>
            <a:ext cx="10300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6600">
                <a:solidFill>
                  <a:srgbClr val="6FB39D"/>
                </a:solidFill>
              </a:rPr>
              <a:t>Mae’r diwydiant ffasiwn yn Cambodia wedi achosi tua 60% o lygredd dŵr y wlad </a:t>
            </a:r>
            <a:endParaRPr lang="cy-GB" sz="6600" dirty="0"/>
          </a:p>
        </p:txBody>
      </p:sp>
    </p:spTree>
    <p:extLst>
      <p:ext uri="{BB962C8B-B14F-4D97-AF65-F5344CB8AC3E}">
        <p14:creationId xmlns:p14="http://schemas.microsoft.com/office/powerpoint/2010/main" val="17336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47264" y="190306"/>
            <a:ext cx="1107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6FB39D"/>
                </a:solidFill>
              </a:rPr>
              <a:t>Mae’r diwydiant ffasiwn yn Cambodia wedi achosi tua 60% o lygredd dŵr y wlad </a:t>
            </a:r>
            <a:endParaRPr lang="cy-GB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9494C7-A4A6-70E4-98A0-968BD13B381E}"/>
              </a:ext>
            </a:extLst>
          </p:cNvPr>
          <p:cNvSpPr txBox="1">
            <a:spLocks/>
          </p:cNvSpPr>
          <p:nvPr/>
        </p:nvSpPr>
        <p:spPr>
          <a:xfrm>
            <a:off x="0" y="1513745"/>
            <a:ext cx="353011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Mae ¾ o’r dŵr sydd ei angen ar gyfer y broses liwio yn troi’n gymysgedd gwenwynig o liwiau, halwynau, </a:t>
            </a:r>
            <a:r>
              <a:rPr lang="cy-GB" dirty="0" err="1"/>
              <a:t>alcalinau</a:t>
            </a:r>
            <a:r>
              <a:rPr lang="cy-GB" dirty="0"/>
              <a:t> a metelau trwm.  </a:t>
            </a:r>
          </a:p>
          <a:p>
            <a:endParaRPr lang="cy-GB" dirty="0"/>
          </a:p>
          <a:p>
            <a:r>
              <a:rPr lang="cy-GB" dirty="0"/>
              <a:t>Mae rhai o’r gemegau sy’n cael eu defnyddio i liwio dillad yn Asia wedi’u gwahardd yn yr UE</a:t>
            </a:r>
          </a:p>
        </p:txBody>
      </p:sp>
      <p:pic>
        <p:nvPicPr>
          <p:cNvPr id="2050" name="Picture 2" descr="Bangladesh battles with pollution along the Buriganga river">
            <a:extLst>
              <a:ext uri="{FF2B5EF4-FFF2-40B4-BE49-F238E27FC236}">
                <a16:creationId xmlns:a16="http://schemas.microsoft.com/office/drawing/2014/main" id="{8D3D2FE5-B685-583A-F7FF-5A4D59E6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484" y="1559101"/>
            <a:ext cx="7660524" cy="510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6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62a2d9-f055-4e0b-a931-2d9f1fccad37">
      <Terms xmlns="http://schemas.microsoft.com/office/infopath/2007/PartnerControls"/>
    </lcf76f155ced4ddcb4097134ff3c332f>
    <TaxCatchAll xmlns="17ab7feb-103c-43e2-999d-b4ab3178c1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21B16058BA48B86AAD76BAD68A00" ma:contentTypeVersion="16" ma:contentTypeDescription="Create a new document." ma:contentTypeScope="" ma:versionID="239455224098cc4e596f469f956b9bed">
  <xsd:schema xmlns:xsd="http://www.w3.org/2001/XMLSchema" xmlns:xs="http://www.w3.org/2001/XMLSchema" xmlns:p="http://schemas.microsoft.com/office/2006/metadata/properties" xmlns:ns2="7462a2d9-f055-4e0b-a931-2d9f1fccad37" xmlns:ns3="17ab7feb-103c-43e2-999d-b4ab3178c1c5" targetNamespace="http://schemas.microsoft.com/office/2006/metadata/properties" ma:root="true" ma:fieldsID="6339cc50951b7badbb0749bd3c1456b0" ns2:_="" ns3:_="">
    <xsd:import namespace="7462a2d9-f055-4e0b-a931-2d9f1fccad37"/>
    <xsd:import namespace="17ab7feb-103c-43e2-999d-b4ab3178c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a2d9-f055-4e0b-a931-2d9f1fccad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dfb753-039b-4cfc-8f14-50b6fd69c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7feb-103c-43e2-999d-b4ab3178c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5f9b3e-dbc7-48bb-85c8-cb5db7cffad8}" ma:internalName="TaxCatchAll" ma:showField="CatchAllData" ma:web="17ab7feb-103c-43e2-999d-b4ab3178c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6381ED-7FE2-42A0-93DE-FC9363D1E9B7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17ab7feb-103c-43e2-999d-b4ab3178c1c5"/>
    <ds:schemaRef ds:uri="7462a2d9-f055-4e0b-a931-2d9f1fccad37"/>
    <ds:schemaRef ds:uri="http://www.w3.org/XML/1998/namespace"/>
    <ds:schemaRef ds:uri="http://purl.org/dc/elements/1.1/"/>
    <ds:schemaRef ds:uri="6021d3e1-1530-407e-a90e-9b8e1e94f231"/>
    <ds:schemaRef ds:uri="1fb54833-1161-4082-9686-96e514f26ab6"/>
  </ds:schemaRefs>
</ds:datastoreItem>
</file>

<file path=customXml/itemProps2.xml><?xml version="1.0" encoding="utf-8"?>
<ds:datastoreItem xmlns:ds="http://schemas.openxmlformats.org/officeDocument/2006/customXml" ds:itemID="{0A125F4F-783A-40EB-B30C-9A5452346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2a2d9-f055-4e0b-a931-2d9f1fccad37"/>
    <ds:schemaRef ds:uri="17ab7feb-103c-43e2-999d-b4ab3178c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6ED742-D7B5-4ADB-B260-E508F4A196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1670</Words>
  <Application>Microsoft Office PowerPoint</Application>
  <PresentationFormat>Widescreen</PresentationFormat>
  <Paragraphs>119</Paragraphs>
  <Slides>29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Bloom Speak OT</vt:lpstr>
      <vt:lpstr>BloomSpeakOT-Bold</vt:lpstr>
      <vt:lpstr>BloomSpeakOT-Heavy</vt:lpstr>
      <vt:lpstr>BloomSpeakOT-Regular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Mae’n iawn i frandiau mawr ddweud nad ydyn nhw’n gwybod beth sy’n digwydd i weithwyr a’r amgylchedd yn eu cadwyn gyflenwi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Makes Your T-Shirt?</dc:title>
  <dc:creator>Fran Watkin</dc:creator>
  <cp:lastModifiedBy>Alex Prescot</cp:lastModifiedBy>
  <cp:revision>32</cp:revision>
  <cp:lastPrinted>2022-11-02T11:03:18Z</cp:lastPrinted>
  <dcterms:created xsi:type="dcterms:W3CDTF">2022-11-02T09:06:13Z</dcterms:created>
  <dcterms:modified xsi:type="dcterms:W3CDTF">2023-01-09T16:42:28Z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0x010100F29595A95828084E90BFF0DA4DE95CD5</vt:lpwstr>
  </property>
  <property fmtid="{D5CDD505-2E9C-101B-9397-08002B2CF9AE}" pid="3" name="MediaServiceImageTags">
    <vt:lpwstr/>
  </property>
</Properties>
</file>